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4" r:id="rId1"/>
  </p:sldMasterIdLst>
  <p:notesMasterIdLst>
    <p:notesMasterId r:id="rId33"/>
  </p:notesMasterIdLst>
  <p:sldIdLst>
    <p:sldId id="256" r:id="rId2"/>
    <p:sldId id="307" r:id="rId3"/>
    <p:sldId id="342" r:id="rId4"/>
    <p:sldId id="329" r:id="rId5"/>
    <p:sldId id="308" r:id="rId6"/>
    <p:sldId id="312" r:id="rId7"/>
    <p:sldId id="310" r:id="rId8"/>
    <p:sldId id="313" r:id="rId9"/>
    <p:sldId id="343" r:id="rId10"/>
    <p:sldId id="314" r:id="rId11"/>
    <p:sldId id="315" r:id="rId12"/>
    <p:sldId id="316" r:id="rId13"/>
    <p:sldId id="339" r:id="rId14"/>
    <p:sldId id="318" r:id="rId15"/>
    <p:sldId id="319" r:id="rId16"/>
    <p:sldId id="320" r:id="rId17"/>
    <p:sldId id="324" r:id="rId18"/>
    <p:sldId id="327" r:id="rId19"/>
    <p:sldId id="325" r:id="rId20"/>
    <p:sldId id="326" r:id="rId21"/>
    <p:sldId id="344" r:id="rId22"/>
    <p:sldId id="330" r:id="rId23"/>
    <p:sldId id="331" r:id="rId24"/>
    <p:sldId id="332" r:id="rId25"/>
    <p:sldId id="337" r:id="rId26"/>
    <p:sldId id="338" r:id="rId27"/>
    <p:sldId id="345" r:id="rId28"/>
    <p:sldId id="333" r:id="rId29"/>
    <p:sldId id="334" r:id="rId30"/>
    <p:sldId id="340" r:id="rId31"/>
    <p:sldId id="341" r:id="rId32"/>
  </p:sldIdLst>
  <p:sldSz cx="12192000" cy="6858000"/>
  <p:notesSz cx="6858000" cy="9144000"/>
  <p:embeddedFontLst>
    <p:embeddedFont>
      <p:font typeface="AppleSDGothicNeoSB00" panose="02000503000000000000" pitchFamily="2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AppleSDGothicNeoEB00" panose="02000503000000000000" pitchFamily="2" charset="-127"/>
      <p:regular r:id="rId37"/>
    </p:embeddedFont>
    <p:embeddedFont>
      <p:font typeface="AppleSDGothicNeoB00" panose="02000503000000000000" pitchFamily="2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4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78">
          <p15:clr>
            <a:srgbClr val="A4A3A4"/>
          </p15:clr>
        </p15:guide>
        <p15:guide id="2" pos="215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650"/>
    <a:srgbClr val="265A60"/>
    <a:srgbClr val="543237"/>
    <a:srgbClr val="159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BBA2D1F-E88D-431A-877F-97C11ED6EE09}" styleName="Light Style 3 - Body/Background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dk1"/>
              </a:solidFill>
              <a:prstDash val="dash"/>
            </a:ln>
          </a:left>
          <a:right>
            <a:ln w="32700" cmpd="sng">
              <a:solidFill>
                <a:schemeClr val="dk1"/>
              </a:solidFill>
              <a:prstDash val="dash"/>
            </a:ln>
          </a:right>
          <a:top>
            <a:ln w="32700" cmpd="sng">
              <a:solidFill>
                <a:schemeClr val="dk1"/>
              </a:solidFill>
              <a:prstDash val="dash"/>
            </a:ln>
          </a:top>
          <a:bottom>
            <a:ln w="32700" cmpd="sng">
              <a:solidFill>
                <a:schemeClr val="dk1"/>
              </a:solidFill>
              <a:prstDash val="dash"/>
            </a:ln>
          </a:bottom>
          <a:insideH>
            <a:ln w="22700" cmpd="sng">
              <a:solidFill>
                <a:schemeClr val="dk1"/>
              </a:solidFill>
              <a:prstDash val="sysDot"/>
            </a:ln>
          </a:insideH>
          <a:insideV>
            <a:ln w="22700" cmpd="sng">
              <a:solidFill>
                <a:schemeClr val="dk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58434622-EB23-4116-B64D-77ABC2444493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5"/>
              </a:solidFill>
            </a:ln>
          </a:top>
          <a:bottom>
            <a:ln w="2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5"/>
              </a:solidFill>
            </a:ln>
          </a:top>
          <a:bottom>
            <a:ln w="10000" cmpd="sng">
              <a:solidFill>
                <a:schemeClr val="accent5"/>
              </a:solidFill>
            </a:ln>
          </a:bottom>
        </a:tcBdr>
        <a:fill>
          <a:solidFill>
            <a:schemeClr val="accent5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69FF03A-DF0C-4845-94BB-EF2385AD676B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1"/>
              </a:solidFill>
            </a:ln>
          </a:top>
          <a:bottom>
            <a:ln w="2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1"/>
              </a:solidFill>
            </a:ln>
          </a:top>
          <a:bottom>
            <a:ln w="10000" cmpd="sng">
              <a:solidFill>
                <a:schemeClr val="accent1"/>
              </a:solidFill>
            </a:ln>
          </a:bottom>
        </a:tcBdr>
        <a:fill>
          <a:solidFill>
            <a:schemeClr val="accent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F86EB55A-D8E4-4A66-8E5A-C34D8BC1693A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6"/>
      </a:tcTxStyle>
      <a:tcStyle>
        <a:tcBdr>
          <a:top>
            <a:ln w="6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6">
          <a:shade val="40000"/>
        </a:schemeClr>
      </a:tcTxStyle>
      <a:tcStyle>
        <a:tcBdr/>
        <a:fill>
          <a:solidFill>
            <a:schemeClr val="accent6">
              <a:alpha val="40000"/>
            </a:schemeClr>
          </a:solidFill>
        </a:fill>
      </a:tcStyle>
    </a:firstRow>
  </a:tblStyle>
  <a:tblStyle styleId="{32344573-4499-4136-9432-9625E8DE034D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5"/>
      </a:tcTxStyle>
      <a:tcStyle>
        <a:tcBdr>
          <a:top>
            <a:ln w="6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5">
          <a:shade val="40000"/>
        </a:schemeClr>
      </a:tcTxStyle>
      <a:tcStyle>
        <a:tcBdr/>
        <a:fill>
          <a:solidFill>
            <a:schemeClr val="accent5">
              <a:alpha val="40000"/>
            </a:schemeClr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D9B49F7E-FA65-492F-A9C8-2004960EFABC}" styleName="Generic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Ref idx="0">
              <a:schemeClr val="accent5"/>
            </a:lnRef>
          </a:insideH>
          <a:insideV>
            <a:lnRef idx="0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accent5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65BD628B-B912-4737-B26B-3470B51DB470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thickThin">
              <a:solidFill>
                <a:schemeClr val="accent4"/>
              </a:solidFill>
            </a:ln>
          </a:top>
          <a:bottom>
            <a:ln w="22700" cmpd="thickThin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4"/>
              </a:solidFill>
            </a:ln>
          </a:top>
          <a:bottom>
            <a:ln w="10000" cmpd="sng">
              <a:solidFill>
                <a:schemeClr val="accent4"/>
              </a:solidFill>
            </a:ln>
          </a:bottom>
        </a:tcBdr>
        <a:fill>
          <a:solidFill>
            <a:schemeClr val="accent4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1AC179A-AAE8-4965-B83C-04088BF44C00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2"/>
              </a:solidFill>
            </a:ln>
          </a:top>
          <a:bottom>
            <a:ln w="2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2"/>
              </a:solidFill>
            </a:ln>
          </a:top>
          <a:bottom>
            <a:ln w="10000" cmpd="sng">
              <a:solidFill>
                <a:schemeClr val="accent2"/>
              </a:solidFill>
            </a:ln>
          </a:bottom>
        </a:tcBdr>
        <a:fill>
          <a:solidFill>
            <a:schemeClr val="accent2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4BFE82C6-8956-4E4D-8A03-91500DEAC9FB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4"/>
              </a:solidFill>
              <a:prstDash val="dash"/>
            </a:ln>
          </a:left>
          <a:right>
            <a:ln w="32700" cmpd="sng">
              <a:solidFill>
                <a:schemeClr val="accent4"/>
              </a:solidFill>
              <a:prstDash val="dash"/>
            </a:ln>
          </a:right>
          <a:top>
            <a:ln w="32700" cmpd="sng">
              <a:solidFill>
                <a:schemeClr val="accent4"/>
              </a:solidFill>
              <a:prstDash val="dash"/>
            </a:ln>
          </a:top>
          <a:bottom>
            <a:ln w="32700" cmpd="sng">
              <a:solidFill>
                <a:schemeClr val="accent4"/>
              </a:solidFill>
              <a:prstDash val="dash"/>
            </a:ln>
          </a:bottom>
          <a:insideH>
            <a:ln w="22700" cmpd="sng">
              <a:solidFill>
                <a:schemeClr val="accent4"/>
              </a:solidFill>
              <a:prstDash val="sysDot"/>
            </a:ln>
          </a:insideH>
          <a:insideV>
            <a:ln w="22700" cmpd="sng">
              <a:solidFill>
                <a:schemeClr val="accent4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30E45CE-1E6F-404D-914F-DC5B132B5B5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1"/>
              </a:solidFill>
              <a:prstDash val="dash"/>
            </a:ln>
          </a:left>
          <a:right>
            <a:ln w="32700" cmpd="sng">
              <a:solidFill>
                <a:schemeClr val="accent1"/>
              </a:solidFill>
              <a:prstDash val="dash"/>
            </a:ln>
          </a:right>
          <a:top>
            <a:ln w="32700" cmpd="sng">
              <a:solidFill>
                <a:schemeClr val="accent1"/>
              </a:solidFill>
              <a:prstDash val="dash"/>
            </a:ln>
          </a:top>
          <a:bottom>
            <a:ln w="32700" cmpd="sng">
              <a:solidFill>
                <a:schemeClr val="accent1"/>
              </a:solidFill>
              <a:prstDash val="dash"/>
            </a:ln>
          </a:bottom>
          <a:insideH>
            <a:ln w="22700" cmpd="sng">
              <a:solidFill>
                <a:schemeClr val="accent1"/>
              </a:solidFill>
              <a:prstDash val="sysDot"/>
            </a:ln>
          </a:insideH>
          <a:insideV>
            <a:ln w="22700" cmpd="sng">
              <a:solidFill>
                <a:schemeClr val="accent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03D64DA-AF10-459A-8A74-E98BE4F6B58D}" styleName="Generic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5">
                  <a:shade val="61000"/>
                  <a:satMod val="130000"/>
                </a:schemeClr>
              </a:gs>
              <a:gs pos="5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F0A0EA-C916-463C-A3AD-4CCFBD9124EA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1"/>
      </a:tcTxStyle>
      <a:tcStyle>
        <a:tcBdr>
          <a:top>
            <a:ln w="6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1">
          <a:shade val="40000"/>
        </a:schemeClr>
      </a:tcTxStyle>
      <a:tcStyle>
        <a:tcBdr/>
        <a:fill>
          <a:solidFill>
            <a:schemeClr val="accent1">
              <a:alpha val="4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8"/>
    <p:restoredTop sz="80592" autoAdjust="0"/>
  </p:normalViewPr>
  <p:slideViewPr>
    <p:cSldViewPr snapToGrid="0">
      <p:cViewPr>
        <p:scale>
          <a:sx n="69" d="100"/>
          <a:sy n="69" d="100"/>
        </p:scale>
        <p:origin x="-102" y="-480"/>
      </p:cViewPr>
      <p:guideLst>
        <p:guide orient="horz" pos="2154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8"/>
        <p:guide pos="215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FF5E50-DE2E-4096-B1D0-E9710809C20F}" type="doc">
      <dgm:prSet loTypeId="urn:microsoft.com/office/officeart/2005/8/layout/h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449991A-C850-4706-A024-C0FA5A90CDB7}">
      <dgm:prSet phldrT="[텍스트]" custT="1"/>
      <dgm:spPr>
        <a:solidFill>
          <a:schemeClr val="accent5">
            <a:lumMod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dirty="0" smtClean="0">
              <a:latin typeface="AppleSDGothicNeoEB00" panose="02000503000000000000" pitchFamily="2" charset="-127"/>
              <a:ea typeface="AppleSDGothicNeoEB00" panose="02000503000000000000" pitchFamily="2" charset="-127"/>
            </a:rPr>
            <a:t>개요</a:t>
          </a:r>
          <a:endParaRPr lang="ko-KR" altLang="en-US" sz="2400" dirty="0">
            <a:latin typeface="AppleSDGothicNeoEB00" panose="02000503000000000000" pitchFamily="2" charset="-127"/>
            <a:ea typeface="AppleSDGothicNeoEB00" panose="02000503000000000000" pitchFamily="2" charset="-127"/>
          </a:endParaRPr>
        </a:p>
      </dgm:t>
    </dgm:pt>
    <dgm:pt modelId="{C2E261E6-14DC-4EE7-95B5-5867299E9B70}" type="parTrans" cxnId="{AF82666C-3191-4B8E-A0CC-0654A6DA274A}">
      <dgm:prSet/>
      <dgm:spPr/>
      <dgm:t>
        <a:bodyPr/>
        <a:lstStyle/>
        <a:p>
          <a:pPr latinLnBrk="1"/>
          <a:endParaRPr lang="ko-KR" altLang="en-US"/>
        </a:p>
      </dgm:t>
    </dgm:pt>
    <dgm:pt modelId="{8B0AE612-7B85-4276-9DD9-819219A9F8A4}" type="sibTrans" cxnId="{AF82666C-3191-4B8E-A0CC-0654A6DA274A}">
      <dgm:prSet/>
      <dgm:spPr/>
      <dgm:t>
        <a:bodyPr/>
        <a:lstStyle/>
        <a:p>
          <a:pPr latinLnBrk="1"/>
          <a:endParaRPr lang="ko-KR" altLang="en-US"/>
        </a:p>
      </dgm:t>
    </dgm:pt>
    <dgm:pt modelId="{C702A1E2-1BD4-4128-98B0-001122B6F5B7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분석환경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495BF135-7F2A-4936-9FAF-277430EC8E7C}" type="parTrans" cxnId="{742CA186-59AD-4BE5-9063-59D17D5752B5}">
      <dgm:prSet/>
      <dgm:spPr/>
      <dgm:t>
        <a:bodyPr/>
        <a:lstStyle/>
        <a:p>
          <a:pPr latinLnBrk="1"/>
          <a:endParaRPr lang="ko-KR" altLang="en-US"/>
        </a:p>
      </dgm:t>
    </dgm:pt>
    <dgm:pt modelId="{DABD4D76-96F8-4F2C-A61F-E5549B772DFD}" type="sibTrans" cxnId="{742CA186-59AD-4BE5-9063-59D17D5752B5}">
      <dgm:prSet/>
      <dgm:spPr/>
      <dgm:t>
        <a:bodyPr/>
        <a:lstStyle/>
        <a:p>
          <a:pPr latinLnBrk="1"/>
          <a:endParaRPr lang="ko-KR" altLang="en-US"/>
        </a:p>
      </dgm:t>
    </dgm:pt>
    <dgm:pt modelId="{95E924F0-1F46-4719-ACF1-033B29114984}">
      <dgm:prSet phldrT="[텍스트]" custT="1"/>
      <dgm:spPr>
        <a:solidFill>
          <a:schemeClr val="accent5">
            <a:lumMod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dirty="0" smtClean="0">
              <a:latin typeface="AppleSDGothicNeoEB00" panose="02000503000000000000" pitchFamily="2" charset="-127"/>
              <a:ea typeface="AppleSDGothicNeoEB00" panose="02000503000000000000" pitchFamily="2" charset="-127"/>
            </a:rPr>
            <a:t>데이터 수집</a:t>
          </a:r>
          <a:endParaRPr lang="ko-KR" altLang="en-US" sz="2400" dirty="0">
            <a:latin typeface="AppleSDGothicNeoEB00" panose="02000503000000000000" pitchFamily="2" charset="-127"/>
            <a:ea typeface="AppleSDGothicNeoEB00" panose="02000503000000000000" pitchFamily="2" charset="-127"/>
          </a:endParaRPr>
        </a:p>
      </dgm:t>
    </dgm:pt>
    <dgm:pt modelId="{2BF63AAD-0EC7-4A77-B829-D2D520E987E9}" type="parTrans" cxnId="{847D1D6D-EBB2-4656-9BF0-BFC618E02913}">
      <dgm:prSet/>
      <dgm:spPr/>
      <dgm:t>
        <a:bodyPr/>
        <a:lstStyle/>
        <a:p>
          <a:pPr latinLnBrk="1"/>
          <a:endParaRPr lang="ko-KR" altLang="en-US"/>
        </a:p>
      </dgm:t>
    </dgm:pt>
    <dgm:pt modelId="{0A67ED77-2F6D-4699-AF8E-FF7B8283DE38}" type="sibTrans" cxnId="{847D1D6D-EBB2-4656-9BF0-BFC618E02913}">
      <dgm:prSet/>
      <dgm:spPr/>
      <dgm:t>
        <a:bodyPr/>
        <a:lstStyle/>
        <a:p>
          <a:pPr latinLnBrk="1"/>
          <a:endParaRPr lang="ko-KR" altLang="en-US"/>
        </a:p>
      </dgm:t>
    </dgm:pt>
    <dgm:pt modelId="{46053745-974F-4E00-B07B-1C2580616C20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데이터 파악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59D07AB0-6AF7-44DD-9D5E-1F9CA6DB488D}" type="parTrans" cxnId="{66FD9C3A-B151-4D2A-993B-16011C5281FD}">
      <dgm:prSet/>
      <dgm:spPr/>
      <dgm:t>
        <a:bodyPr/>
        <a:lstStyle/>
        <a:p>
          <a:pPr latinLnBrk="1"/>
          <a:endParaRPr lang="ko-KR" altLang="en-US"/>
        </a:p>
      </dgm:t>
    </dgm:pt>
    <dgm:pt modelId="{50331F86-6817-4424-9082-892107FC2575}" type="sibTrans" cxnId="{66FD9C3A-B151-4D2A-993B-16011C5281FD}">
      <dgm:prSet/>
      <dgm:spPr/>
      <dgm:t>
        <a:bodyPr/>
        <a:lstStyle/>
        <a:p>
          <a:pPr latinLnBrk="1"/>
          <a:endParaRPr lang="ko-KR" altLang="en-US"/>
        </a:p>
      </dgm:t>
    </dgm:pt>
    <dgm:pt modelId="{24DC3269-3AFC-4845-A6EB-E2CDB9E8681E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기초통계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7FE7F948-D00F-4775-8F87-2CC1306C1F63}" type="parTrans" cxnId="{A189E1D5-6352-4F96-B7E4-F1FD1447C4FE}">
      <dgm:prSet/>
      <dgm:spPr/>
      <dgm:t>
        <a:bodyPr/>
        <a:lstStyle/>
        <a:p>
          <a:pPr latinLnBrk="1"/>
          <a:endParaRPr lang="ko-KR" altLang="en-US"/>
        </a:p>
      </dgm:t>
    </dgm:pt>
    <dgm:pt modelId="{149E8FC5-6119-4274-840F-163E508F4E71}" type="sibTrans" cxnId="{A189E1D5-6352-4F96-B7E4-F1FD1447C4FE}">
      <dgm:prSet/>
      <dgm:spPr/>
      <dgm:t>
        <a:bodyPr/>
        <a:lstStyle/>
        <a:p>
          <a:pPr latinLnBrk="1"/>
          <a:endParaRPr lang="ko-KR" altLang="en-US"/>
        </a:p>
      </dgm:t>
    </dgm:pt>
    <dgm:pt modelId="{56CFFDB6-0A88-4F3B-89B1-59D038F24F4C}">
      <dgm:prSet phldrT="[텍스트]" custT="1"/>
      <dgm:spPr>
        <a:solidFill>
          <a:schemeClr val="accent5">
            <a:lumMod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dirty="0" smtClean="0">
              <a:latin typeface="AppleSDGothicNeoEB00" panose="02000503000000000000" pitchFamily="2" charset="-127"/>
              <a:ea typeface="AppleSDGothicNeoEB00" panose="02000503000000000000" pitchFamily="2" charset="-127"/>
            </a:rPr>
            <a:t>데이터 분석</a:t>
          </a:r>
          <a:endParaRPr lang="ko-KR" altLang="en-US" sz="2400" dirty="0">
            <a:latin typeface="AppleSDGothicNeoEB00" panose="02000503000000000000" pitchFamily="2" charset="-127"/>
            <a:ea typeface="AppleSDGothicNeoEB00" panose="02000503000000000000" pitchFamily="2" charset="-127"/>
          </a:endParaRPr>
        </a:p>
      </dgm:t>
    </dgm:pt>
    <dgm:pt modelId="{16B199A8-EA47-43DE-ABB0-6748CD183783}" type="parTrans" cxnId="{0531A1F8-8795-49E6-8411-2B92518E3442}">
      <dgm:prSet/>
      <dgm:spPr/>
      <dgm:t>
        <a:bodyPr/>
        <a:lstStyle/>
        <a:p>
          <a:pPr latinLnBrk="1"/>
          <a:endParaRPr lang="ko-KR" altLang="en-US"/>
        </a:p>
      </dgm:t>
    </dgm:pt>
    <dgm:pt modelId="{511FA6D2-3884-4F08-9329-357985FBB9AC}" type="sibTrans" cxnId="{0531A1F8-8795-49E6-8411-2B92518E3442}">
      <dgm:prSet/>
      <dgm:spPr/>
      <dgm:t>
        <a:bodyPr/>
        <a:lstStyle/>
        <a:p>
          <a:pPr latinLnBrk="1"/>
          <a:endParaRPr lang="ko-KR" altLang="en-US"/>
        </a:p>
      </dgm:t>
    </dgm:pt>
    <dgm:pt modelId="{785052DF-F93D-4946-AAF4-3FE5BBB0B072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분석모델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23E82464-74A9-4028-A7E3-74A79EAA86D0}" type="parTrans" cxnId="{5E248FEF-164A-4728-A67B-AEAE1D517227}">
      <dgm:prSet/>
      <dgm:spPr/>
      <dgm:t>
        <a:bodyPr/>
        <a:lstStyle/>
        <a:p>
          <a:pPr latinLnBrk="1"/>
          <a:endParaRPr lang="ko-KR" altLang="en-US"/>
        </a:p>
      </dgm:t>
    </dgm:pt>
    <dgm:pt modelId="{D4EFCDDD-B151-4730-979E-5CD8668CF8CE}" type="sibTrans" cxnId="{5E248FEF-164A-4728-A67B-AEAE1D517227}">
      <dgm:prSet/>
      <dgm:spPr/>
      <dgm:t>
        <a:bodyPr/>
        <a:lstStyle/>
        <a:p>
          <a:pPr latinLnBrk="1"/>
          <a:endParaRPr lang="ko-KR" altLang="en-US"/>
        </a:p>
      </dgm:t>
    </dgm:pt>
    <dgm:pt modelId="{CAD66DBF-30BD-4765-8400-A5015B2A8927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웹 시연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6B45177C-BE80-459E-907A-3DD16D9FDFCB}" type="parTrans" cxnId="{E7E98C75-D853-4F56-9854-993982491B93}">
      <dgm:prSet/>
      <dgm:spPr/>
      <dgm:t>
        <a:bodyPr/>
        <a:lstStyle/>
        <a:p>
          <a:pPr latinLnBrk="1"/>
          <a:endParaRPr lang="ko-KR" altLang="en-US"/>
        </a:p>
      </dgm:t>
    </dgm:pt>
    <dgm:pt modelId="{B350CF83-EE66-4DCE-97E8-BF4F0A96D154}" type="sibTrans" cxnId="{E7E98C75-D853-4F56-9854-993982491B93}">
      <dgm:prSet/>
      <dgm:spPr/>
      <dgm:t>
        <a:bodyPr/>
        <a:lstStyle/>
        <a:p>
          <a:pPr latinLnBrk="1"/>
          <a:endParaRPr lang="ko-KR" altLang="en-US"/>
        </a:p>
      </dgm:t>
    </dgm:pt>
    <dgm:pt modelId="{C5F91703-7A09-4D92-B696-31EE9E56ABB2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예측분석 결과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EBD91BF7-AF54-4F10-B6BB-AA8406B3428E}" type="parTrans" cxnId="{797ECF25-5DFB-4462-BCC7-3A984E06AD27}">
      <dgm:prSet/>
      <dgm:spPr/>
      <dgm:t>
        <a:bodyPr/>
        <a:lstStyle/>
        <a:p>
          <a:pPr latinLnBrk="1"/>
          <a:endParaRPr lang="ko-KR" altLang="en-US"/>
        </a:p>
      </dgm:t>
    </dgm:pt>
    <dgm:pt modelId="{B87F4636-3C2B-4DBE-9B4C-E7B2B399BB5B}" type="sibTrans" cxnId="{797ECF25-5DFB-4462-BCC7-3A984E06AD27}">
      <dgm:prSet/>
      <dgm:spPr/>
      <dgm:t>
        <a:bodyPr/>
        <a:lstStyle/>
        <a:p>
          <a:pPr latinLnBrk="1"/>
          <a:endParaRPr lang="ko-KR" altLang="en-US"/>
        </a:p>
      </dgm:t>
    </dgm:pt>
    <dgm:pt modelId="{CF74A276-21B3-4F4A-BF72-F2C7D81E24E0}">
      <dgm:prSet phldrT="[텍스트]" custT="1"/>
      <dgm:spPr>
        <a:solidFill>
          <a:schemeClr val="accent5">
            <a:lumMod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dirty="0" smtClean="0">
              <a:latin typeface="AppleSDGothicNeoEB00" panose="02000503000000000000" pitchFamily="2" charset="-127"/>
              <a:ea typeface="AppleSDGothicNeoEB00" panose="02000503000000000000" pitchFamily="2" charset="-127"/>
            </a:rPr>
            <a:t>예측 및 결론</a:t>
          </a:r>
          <a:endParaRPr lang="ko-KR" altLang="en-US" sz="2400" dirty="0">
            <a:latin typeface="AppleSDGothicNeoEB00" panose="02000503000000000000" pitchFamily="2" charset="-127"/>
            <a:ea typeface="AppleSDGothicNeoEB00" panose="02000503000000000000" pitchFamily="2" charset="-127"/>
          </a:endParaRPr>
        </a:p>
      </dgm:t>
    </dgm:pt>
    <dgm:pt modelId="{A0EBE596-7AFC-449C-9BB1-5A9ABDEC1442}" type="parTrans" cxnId="{C92DA7BD-9DA1-442E-BAEA-7FFE182C6642}">
      <dgm:prSet/>
      <dgm:spPr/>
      <dgm:t>
        <a:bodyPr/>
        <a:lstStyle/>
        <a:p>
          <a:pPr latinLnBrk="1"/>
          <a:endParaRPr lang="ko-KR" altLang="en-US"/>
        </a:p>
      </dgm:t>
    </dgm:pt>
    <dgm:pt modelId="{4CEE6242-A604-417C-A0E6-A1601213E305}" type="sibTrans" cxnId="{C92DA7BD-9DA1-442E-BAEA-7FFE182C6642}">
      <dgm:prSet/>
      <dgm:spPr/>
      <dgm:t>
        <a:bodyPr/>
        <a:lstStyle/>
        <a:p>
          <a:pPr latinLnBrk="1"/>
          <a:endParaRPr lang="ko-KR" altLang="en-US"/>
        </a:p>
      </dgm:t>
    </dgm:pt>
    <dgm:pt modelId="{79527A80-A799-46F2-B260-8A6FF9D21A33}">
      <dgm:prSet phldrT="[텍스트]" custT="1"/>
      <dgm:spPr>
        <a:solidFill>
          <a:schemeClr val="accent5">
            <a:lumMod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dirty="0" smtClean="0">
              <a:latin typeface="AppleSDGothicNeoEB00" panose="02000503000000000000" pitchFamily="2" charset="-127"/>
              <a:ea typeface="AppleSDGothicNeoEB00" panose="02000503000000000000" pitchFamily="2" charset="-127"/>
            </a:rPr>
            <a:t>부록</a:t>
          </a:r>
          <a:endParaRPr lang="ko-KR" altLang="en-US" sz="2400" dirty="0">
            <a:latin typeface="AppleSDGothicNeoEB00" panose="02000503000000000000" pitchFamily="2" charset="-127"/>
            <a:ea typeface="AppleSDGothicNeoEB00" panose="02000503000000000000" pitchFamily="2" charset="-127"/>
          </a:endParaRPr>
        </a:p>
      </dgm:t>
    </dgm:pt>
    <dgm:pt modelId="{79062C00-CE31-4641-A390-C143C2E77AC2}" type="parTrans" cxnId="{70A740F6-DA2D-4D21-9C1A-4AF550562170}">
      <dgm:prSet/>
      <dgm:spPr/>
      <dgm:t>
        <a:bodyPr/>
        <a:lstStyle/>
        <a:p>
          <a:pPr latinLnBrk="1"/>
          <a:endParaRPr lang="ko-KR" altLang="en-US"/>
        </a:p>
      </dgm:t>
    </dgm:pt>
    <dgm:pt modelId="{D4C5951A-A359-4EEF-A61B-B01DE2B1DA3B}" type="sibTrans" cxnId="{70A740F6-DA2D-4D21-9C1A-4AF550562170}">
      <dgm:prSet/>
      <dgm:spPr/>
      <dgm:t>
        <a:bodyPr/>
        <a:lstStyle/>
        <a:p>
          <a:pPr latinLnBrk="1"/>
          <a:endParaRPr lang="ko-KR" altLang="en-US"/>
        </a:p>
      </dgm:t>
    </dgm:pt>
    <dgm:pt modelId="{C2CA8C3E-CD8C-447D-B381-B7D14EEF365E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데이터전처리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D9F54576-6056-4CA3-B79F-C47426A6958A}" type="parTrans" cxnId="{D23823BD-555F-4966-9DF3-23C56823DDA6}">
      <dgm:prSet/>
      <dgm:spPr/>
      <dgm:t>
        <a:bodyPr/>
        <a:lstStyle/>
        <a:p>
          <a:pPr latinLnBrk="1"/>
          <a:endParaRPr lang="ko-KR" altLang="en-US"/>
        </a:p>
      </dgm:t>
    </dgm:pt>
    <dgm:pt modelId="{A699C1EB-6145-4342-BE6E-857CC27BA615}" type="sibTrans" cxnId="{D23823BD-555F-4966-9DF3-23C56823DDA6}">
      <dgm:prSet/>
      <dgm:spPr/>
      <dgm:t>
        <a:bodyPr/>
        <a:lstStyle/>
        <a:p>
          <a:pPr latinLnBrk="1"/>
          <a:endParaRPr lang="ko-KR" altLang="en-US"/>
        </a:p>
      </dgm:t>
    </dgm:pt>
    <dgm:pt modelId="{DC2954DC-9ECD-4B13-A4C6-EE1E149009AC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13C2C11F-DE33-4E0B-9D45-4C29613ACB36}" type="parTrans" cxnId="{289C67AB-CB09-4FCF-A3C7-5927795D1B96}">
      <dgm:prSet/>
      <dgm:spPr/>
      <dgm:t>
        <a:bodyPr/>
        <a:lstStyle/>
        <a:p>
          <a:pPr latinLnBrk="1"/>
          <a:endParaRPr lang="ko-KR" altLang="en-US"/>
        </a:p>
      </dgm:t>
    </dgm:pt>
    <dgm:pt modelId="{F933BEC4-CC2C-4307-AD57-EBAF71153D96}" type="sibTrans" cxnId="{289C67AB-CB09-4FCF-A3C7-5927795D1B96}">
      <dgm:prSet/>
      <dgm:spPr/>
      <dgm:t>
        <a:bodyPr/>
        <a:lstStyle/>
        <a:p>
          <a:pPr latinLnBrk="1"/>
          <a:endParaRPr lang="ko-KR" altLang="en-US"/>
        </a:p>
      </dgm:t>
    </dgm:pt>
    <dgm:pt modelId="{88F15FCD-A475-4431-8B37-0416968DECEC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46D91347-8BDD-4AB4-BE9F-4602C574E73F}" type="parTrans" cxnId="{77C372AC-7FF8-449F-9C6C-BAB917257FCC}">
      <dgm:prSet/>
      <dgm:spPr/>
      <dgm:t>
        <a:bodyPr/>
        <a:lstStyle/>
        <a:p>
          <a:pPr latinLnBrk="1"/>
          <a:endParaRPr lang="ko-KR" altLang="en-US"/>
        </a:p>
      </dgm:t>
    </dgm:pt>
    <dgm:pt modelId="{D15C96F4-9617-4587-8369-B91C655FA151}" type="sibTrans" cxnId="{77C372AC-7FF8-449F-9C6C-BAB917257FCC}">
      <dgm:prSet/>
      <dgm:spPr/>
      <dgm:t>
        <a:bodyPr/>
        <a:lstStyle/>
        <a:p>
          <a:pPr latinLnBrk="1"/>
          <a:endParaRPr lang="ko-KR" altLang="en-US"/>
        </a:p>
      </dgm:t>
    </dgm:pt>
    <dgm:pt modelId="{147C481A-DF0D-45E9-9109-0C2B2ED43FF9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7BD1CA2D-0F65-475B-B5A9-3B31B94D668A}" type="parTrans" cxnId="{04BF5CFF-8BCD-4CB0-B5F0-9CB6BF800450}">
      <dgm:prSet/>
      <dgm:spPr/>
      <dgm:t>
        <a:bodyPr/>
        <a:lstStyle/>
        <a:p>
          <a:pPr latinLnBrk="1"/>
          <a:endParaRPr lang="ko-KR" altLang="en-US"/>
        </a:p>
      </dgm:t>
    </dgm:pt>
    <dgm:pt modelId="{D3B9F7CE-C3DC-47C6-91E8-46FA15D1D3A8}" type="sibTrans" cxnId="{04BF5CFF-8BCD-4CB0-B5F0-9CB6BF800450}">
      <dgm:prSet/>
      <dgm:spPr/>
      <dgm:t>
        <a:bodyPr/>
        <a:lstStyle/>
        <a:p>
          <a:pPr latinLnBrk="1"/>
          <a:endParaRPr lang="ko-KR" altLang="en-US"/>
        </a:p>
      </dgm:t>
    </dgm:pt>
    <dgm:pt modelId="{B79F1DEA-08A9-47F9-AD13-20306DFB4351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기대효과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2DAB9740-419C-489A-AFB4-CBE04E966025}" type="parTrans" cxnId="{0D154D19-9063-4D4C-A7EB-BE1F4659FA4D}">
      <dgm:prSet/>
      <dgm:spPr/>
      <dgm:t>
        <a:bodyPr/>
        <a:lstStyle/>
        <a:p>
          <a:pPr latinLnBrk="1"/>
          <a:endParaRPr lang="ko-KR" altLang="en-US"/>
        </a:p>
      </dgm:t>
    </dgm:pt>
    <dgm:pt modelId="{43A6E596-7269-4B59-85E9-AEDF32013DD8}" type="sibTrans" cxnId="{0D154D19-9063-4D4C-A7EB-BE1F4659FA4D}">
      <dgm:prSet/>
      <dgm:spPr/>
      <dgm:t>
        <a:bodyPr/>
        <a:lstStyle/>
        <a:p>
          <a:pPr latinLnBrk="1"/>
          <a:endParaRPr lang="ko-KR" altLang="en-US"/>
        </a:p>
      </dgm:t>
    </dgm:pt>
    <dgm:pt modelId="{CE8823D0-3CD0-485B-B385-83D1246C290E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개선사항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0DCA3FAB-1B48-4BDD-AFAD-D44555C88AEB}" type="parTrans" cxnId="{81857FDA-2DB4-4488-8310-41C335B319BF}">
      <dgm:prSet/>
      <dgm:spPr/>
      <dgm:t>
        <a:bodyPr/>
        <a:lstStyle/>
        <a:p>
          <a:pPr latinLnBrk="1"/>
          <a:endParaRPr lang="ko-KR" altLang="en-US"/>
        </a:p>
      </dgm:t>
    </dgm:pt>
    <dgm:pt modelId="{E910B58C-2D2B-4646-B19C-9A2CB87141D7}" type="sibTrans" cxnId="{81857FDA-2DB4-4488-8310-41C335B319BF}">
      <dgm:prSet/>
      <dgm:spPr/>
      <dgm:t>
        <a:bodyPr/>
        <a:lstStyle/>
        <a:p>
          <a:pPr latinLnBrk="1"/>
          <a:endParaRPr lang="ko-KR" altLang="en-US"/>
        </a:p>
      </dgm:t>
    </dgm:pt>
    <dgm:pt modelId="{F5B77DBC-CEEA-4A47-93D5-8A32666A5740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최적모델선택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D61780E4-6EBE-4611-9977-324DA21E2691}" type="parTrans" cxnId="{F9DF045B-0953-4FEE-9C57-807E0D0EFC2D}">
      <dgm:prSet/>
      <dgm:spPr/>
      <dgm:t>
        <a:bodyPr/>
        <a:lstStyle/>
        <a:p>
          <a:pPr latinLnBrk="1"/>
          <a:endParaRPr lang="ko-KR" altLang="en-US"/>
        </a:p>
      </dgm:t>
    </dgm:pt>
    <dgm:pt modelId="{37E9C6DA-4920-4BFA-926C-695298D2F535}" type="sibTrans" cxnId="{F9DF045B-0953-4FEE-9C57-807E0D0EFC2D}">
      <dgm:prSet/>
      <dgm:spPr/>
      <dgm:t>
        <a:bodyPr/>
        <a:lstStyle/>
        <a:p>
          <a:pPr latinLnBrk="1"/>
          <a:endParaRPr lang="ko-KR" altLang="en-US"/>
        </a:p>
      </dgm:t>
    </dgm:pt>
    <dgm:pt modelId="{9369B5D4-47F8-4550-AA0C-9F8C5DD83B34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팀 소개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17876918-DCF2-4100-AFD4-FEE6FB75E7F9}" type="parTrans" cxnId="{6BD6C596-1D6F-456A-82BD-38B0630121F7}">
      <dgm:prSet/>
      <dgm:spPr/>
      <dgm:t>
        <a:bodyPr/>
        <a:lstStyle/>
        <a:p>
          <a:pPr latinLnBrk="1"/>
          <a:endParaRPr lang="ko-KR" altLang="en-US"/>
        </a:p>
      </dgm:t>
    </dgm:pt>
    <dgm:pt modelId="{8357271D-D15C-4EB5-91F3-F556FA5E429D}" type="sibTrans" cxnId="{6BD6C596-1D6F-456A-82BD-38B0630121F7}">
      <dgm:prSet/>
      <dgm:spPr/>
      <dgm:t>
        <a:bodyPr/>
        <a:lstStyle/>
        <a:p>
          <a:pPr latinLnBrk="1"/>
          <a:endParaRPr lang="ko-KR" altLang="en-US"/>
        </a:p>
      </dgm:t>
    </dgm:pt>
    <dgm:pt modelId="{672BF7B9-AE66-4093-81C7-D98746FC1AC0}">
      <dgm:prSet phldrT="[텍스트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latinLnBrk="1">
            <a:lnSpc>
              <a:spcPct val="200000"/>
            </a:lnSpc>
          </a:pP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분석배경</a:t>
          </a:r>
          <a:endParaRPr lang="ko-KR" altLang="en-US" sz="20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gm:t>
    </dgm:pt>
    <dgm:pt modelId="{5D53540C-6412-4BBD-99B1-DCB8D8FC227F}" type="parTrans" cxnId="{8D264A2C-1082-4CAE-A79D-405DB6149A0D}">
      <dgm:prSet/>
      <dgm:spPr/>
      <dgm:t>
        <a:bodyPr/>
        <a:lstStyle/>
        <a:p>
          <a:pPr latinLnBrk="1"/>
          <a:endParaRPr lang="ko-KR" altLang="en-US"/>
        </a:p>
      </dgm:t>
    </dgm:pt>
    <dgm:pt modelId="{34E36137-B64E-4012-A3FA-7BB155D896E0}" type="sibTrans" cxnId="{8D264A2C-1082-4CAE-A79D-405DB6149A0D}">
      <dgm:prSet/>
      <dgm:spPr/>
      <dgm:t>
        <a:bodyPr/>
        <a:lstStyle/>
        <a:p>
          <a:pPr latinLnBrk="1"/>
          <a:endParaRPr lang="ko-KR" altLang="en-US"/>
        </a:p>
      </dgm:t>
    </dgm:pt>
    <dgm:pt modelId="{92AF2A7C-1D84-4852-972E-78BB9364D5A4}" type="pres">
      <dgm:prSet presAssocID="{3FFF5E50-DE2E-4096-B1D0-E9710809C20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30C2F1-5CAD-483F-8A90-2BFB8A02B7E1}" type="pres">
      <dgm:prSet presAssocID="{D449991A-C850-4706-A024-C0FA5A90CDB7}" presName="composite" presStyleCnt="0"/>
      <dgm:spPr/>
    </dgm:pt>
    <dgm:pt modelId="{2D1ED29A-146E-44F9-8385-EAAB9F4FF1F3}" type="pres">
      <dgm:prSet presAssocID="{D449991A-C850-4706-A024-C0FA5A90CDB7}" presName="parTx" presStyleLbl="alignNode1" presStyleIdx="0" presStyleCnt="5">
        <dgm:presLayoutVars>
          <dgm:chMax val="0"/>
          <dgm:chPref val="0"/>
          <dgm:bulletEnabled val="1"/>
        </dgm:presLayoutVars>
      </dgm:prSet>
      <dgm:spPr>
        <a:prstGeom prst="flowChartPunchedCard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DB1B5C9-15AC-4315-99F4-D48F64974E5B}" type="pres">
      <dgm:prSet presAssocID="{D449991A-C850-4706-A024-C0FA5A90CDB7}" presName="desTx" presStyleLbl="alignAccFollowNode1" presStyleIdx="0" presStyleCnt="5" custScaleX="100000" custScaleY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907FEA6-8AE4-4FFD-8926-44DD0CCE68BC}" type="pres">
      <dgm:prSet presAssocID="{8B0AE612-7B85-4276-9DD9-819219A9F8A4}" presName="space" presStyleCnt="0"/>
      <dgm:spPr/>
    </dgm:pt>
    <dgm:pt modelId="{7B1F9BBD-5194-4958-87E5-AE35C43C966C}" type="pres">
      <dgm:prSet presAssocID="{95E924F0-1F46-4719-ACF1-033B29114984}" presName="composite" presStyleCnt="0"/>
      <dgm:spPr/>
    </dgm:pt>
    <dgm:pt modelId="{ACD5DA2B-3E89-45FF-837F-725589FBC5C8}" type="pres">
      <dgm:prSet presAssocID="{95E924F0-1F46-4719-ACF1-033B29114984}" presName="parTx" presStyleLbl="alignNode1" presStyleIdx="1" presStyleCnt="5">
        <dgm:presLayoutVars>
          <dgm:chMax val="0"/>
          <dgm:chPref val="0"/>
          <dgm:bulletEnabled val="1"/>
        </dgm:presLayoutVars>
      </dgm:prSet>
      <dgm:spPr>
        <a:prstGeom prst="flowChartPunchedCard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EC54E135-3213-4866-B23B-3BF9DE21F9E9}" type="pres">
      <dgm:prSet presAssocID="{95E924F0-1F46-4719-ACF1-033B29114984}" presName="desTx" presStyleLbl="alignAccFollowNode1" presStyleIdx="1" presStyleCnt="5" custScaleX="100000" custScaleY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59C53FA-BB60-4430-B972-57D3AD158A14}" type="pres">
      <dgm:prSet presAssocID="{0A67ED77-2F6D-4699-AF8E-FF7B8283DE38}" presName="space" presStyleCnt="0"/>
      <dgm:spPr/>
    </dgm:pt>
    <dgm:pt modelId="{2F04AFF7-1A5B-4BB3-9DDE-86455C6CE855}" type="pres">
      <dgm:prSet presAssocID="{56CFFDB6-0A88-4F3B-89B1-59D038F24F4C}" presName="composite" presStyleCnt="0"/>
      <dgm:spPr/>
    </dgm:pt>
    <dgm:pt modelId="{B436031E-2E13-44E0-B219-E80507456E6F}" type="pres">
      <dgm:prSet presAssocID="{56CFFDB6-0A88-4F3B-89B1-59D038F24F4C}" presName="parTx" presStyleLbl="alignNode1" presStyleIdx="2" presStyleCnt="5">
        <dgm:presLayoutVars>
          <dgm:chMax val="0"/>
          <dgm:chPref val="0"/>
          <dgm:bulletEnabled val="1"/>
        </dgm:presLayoutVars>
      </dgm:prSet>
      <dgm:spPr>
        <a:prstGeom prst="flowChartPunchedCard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EC7F5B4-4DAD-4C00-A0A7-5657BE20B97E}" type="pres">
      <dgm:prSet presAssocID="{56CFFDB6-0A88-4F3B-89B1-59D038F24F4C}" presName="desTx" presStyleLbl="alignAccFollowNode1" presStyleIdx="2" presStyleCnt="5" custScaleX="100000" custScaleY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D0B0490-4D24-4E2D-B852-A536B1E89699}" type="pres">
      <dgm:prSet presAssocID="{511FA6D2-3884-4F08-9329-357985FBB9AC}" presName="space" presStyleCnt="0"/>
      <dgm:spPr/>
    </dgm:pt>
    <dgm:pt modelId="{23A3DED9-E8CB-41ED-8F6E-CA0A5F6233E5}" type="pres">
      <dgm:prSet presAssocID="{CF74A276-21B3-4F4A-BF72-F2C7D81E24E0}" presName="composite" presStyleCnt="0"/>
      <dgm:spPr/>
    </dgm:pt>
    <dgm:pt modelId="{06613AEB-5100-4EDF-B24F-CD810CD5BC09}" type="pres">
      <dgm:prSet presAssocID="{CF74A276-21B3-4F4A-BF72-F2C7D81E24E0}" presName="parTx" presStyleLbl="alignNode1" presStyleIdx="3" presStyleCnt="5">
        <dgm:presLayoutVars>
          <dgm:chMax val="0"/>
          <dgm:chPref val="0"/>
          <dgm:bulletEnabled val="1"/>
        </dgm:presLayoutVars>
      </dgm:prSet>
      <dgm:spPr>
        <a:prstGeom prst="flowChartPunchedCard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77769B9-B825-4472-A348-87169E03991F}" type="pres">
      <dgm:prSet presAssocID="{CF74A276-21B3-4F4A-BF72-F2C7D81E24E0}" presName="desTx" presStyleLbl="alignAccFollowNode1" presStyleIdx="3" presStyleCnt="5" custScaleX="100000" custScaleY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E0203143-7E66-4597-A29B-49264F9F8E2E}" type="pres">
      <dgm:prSet presAssocID="{4CEE6242-A604-417C-A0E6-A1601213E305}" presName="space" presStyleCnt="0"/>
      <dgm:spPr/>
    </dgm:pt>
    <dgm:pt modelId="{41E3967E-FC7A-4A29-979D-2D53287AD32A}" type="pres">
      <dgm:prSet presAssocID="{79527A80-A799-46F2-B260-8A6FF9D21A33}" presName="composite" presStyleCnt="0"/>
      <dgm:spPr/>
    </dgm:pt>
    <dgm:pt modelId="{97DC179C-3D78-4C75-AE3F-8989A0B13F03}" type="pres">
      <dgm:prSet presAssocID="{79527A80-A799-46F2-B260-8A6FF9D21A33}" presName="parTx" presStyleLbl="alignNode1" presStyleIdx="4" presStyleCnt="5">
        <dgm:presLayoutVars>
          <dgm:chMax val="0"/>
          <dgm:chPref val="0"/>
          <dgm:bulletEnabled val="1"/>
        </dgm:presLayoutVars>
      </dgm:prSet>
      <dgm:spPr>
        <a:prstGeom prst="flowChartPunchedCard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E219184C-D7DF-4B1A-A6EC-3D36C5630254}" type="pres">
      <dgm:prSet presAssocID="{79527A80-A799-46F2-B260-8A6FF9D21A33}" presName="desTx" presStyleLbl="alignAccFollowNode1" presStyleIdx="4" presStyleCnt="5" custScaleX="100000" custScaleY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742CA186-59AD-4BE5-9063-59D17D5752B5}" srcId="{D449991A-C850-4706-A024-C0FA5A90CDB7}" destId="{C702A1E2-1BD4-4128-98B0-001122B6F5B7}" srcOrd="2" destOrd="0" parTransId="{495BF135-7F2A-4936-9FAF-277430EC8E7C}" sibTransId="{DABD4D76-96F8-4F2C-A61F-E5549B772DFD}"/>
    <dgm:cxn modelId="{8C21B90F-748F-41E6-A0CD-6CF38BD97D14}" type="presOf" srcId="{CAD66DBF-30BD-4765-8400-A5015B2A8927}" destId="{E219184C-D7DF-4B1A-A6EC-3D36C5630254}" srcOrd="0" destOrd="0" presId="urn:microsoft.com/office/officeart/2005/8/layout/hList1"/>
    <dgm:cxn modelId="{289C67AB-CB09-4FCF-A3C7-5927795D1B96}" srcId="{79527A80-A799-46F2-B260-8A6FF9D21A33}" destId="{DC2954DC-9ECD-4B13-A4C6-EE1E149009AC}" srcOrd="1" destOrd="0" parTransId="{13C2C11F-DE33-4E0B-9D45-4C29613ACB36}" sibTransId="{F933BEC4-CC2C-4307-AD57-EBAF71153D96}"/>
    <dgm:cxn modelId="{BFD16FD3-C75B-4476-A10A-6250FB599EE7}" type="presOf" srcId="{DC2954DC-9ECD-4B13-A4C6-EE1E149009AC}" destId="{E219184C-D7DF-4B1A-A6EC-3D36C5630254}" srcOrd="0" destOrd="1" presId="urn:microsoft.com/office/officeart/2005/8/layout/hList1"/>
    <dgm:cxn modelId="{797ECF25-5DFB-4462-BCC7-3A984E06AD27}" srcId="{CF74A276-21B3-4F4A-BF72-F2C7D81E24E0}" destId="{C5F91703-7A09-4D92-B696-31EE9E56ABB2}" srcOrd="0" destOrd="0" parTransId="{EBD91BF7-AF54-4F10-B6BB-AA8406B3428E}" sibTransId="{B87F4636-3C2B-4DBE-9B4C-E7B2B399BB5B}"/>
    <dgm:cxn modelId="{0531A1F8-8795-49E6-8411-2B92518E3442}" srcId="{3FFF5E50-DE2E-4096-B1D0-E9710809C20F}" destId="{56CFFDB6-0A88-4F3B-89B1-59D038F24F4C}" srcOrd="2" destOrd="0" parTransId="{16B199A8-EA47-43DE-ABB0-6748CD183783}" sibTransId="{511FA6D2-3884-4F08-9329-357985FBB9AC}"/>
    <dgm:cxn modelId="{847D1D6D-EBB2-4656-9BF0-BFC618E02913}" srcId="{3FFF5E50-DE2E-4096-B1D0-E9710809C20F}" destId="{95E924F0-1F46-4719-ACF1-033B29114984}" srcOrd="1" destOrd="0" parTransId="{2BF63AAD-0EC7-4A77-B829-D2D520E987E9}" sibTransId="{0A67ED77-2F6D-4699-AF8E-FF7B8283DE38}"/>
    <dgm:cxn modelId="{8D264A2C-1082-4CAE-A79D-405DB6149A0D}" srcId="{D449991A-C850-4706-A024-C0FA5A90CDB7}" destId="{672BF7B9-AE66-4093-81C7-D98746FC1AC0}" srcOrd="1" destOrd="0" parTransId="{5D53540C-6412-4BBD-99B1-DCB8D8FC227F}" sibTransId="{34E36137-B64E-4012-A3FA-7BB155D896E0}"/>
    <dgm:cxn modelId="{5E248FEF-164A-4728-A67B-AEAE1D517227}" srcId="{56CFFDB6-0A88-4F3B-89B1-59D038F24F4C}" destId="{785052DF-F93D-4946-AAF4-3FE5BBB0B072}" srcOrd="0" destOrd="0" parTransId="{23E82464-74A9-4028-A7E3-74A79EAA86D0}" sibTransId="{D4EFCDDD-B151-4730-979E-5CD8668CF8CE}"/>
    <dgm:cxn modelId="{2D9A7935-6306-4231-BADE-4A5F82FFDD37}" type="presOf" srcId="{95E924F0-1F46-4719-ACF1-033B29114984}" destId="{ACD5DA2B-3E89-45FF-837F-725589FBC5C8}" srcOrd="0" destOrd="0" presId="urn:microsoft.com/office/officeart/2005/8/layout/hList1"/>
    <dgm:cxn modelId="{66FD9C3A-B151-4D2A-993B-16011C5281FD}" srcId="{95E924F0-1F46-4719-ACF1-033B29114984}" destId="{46053745-974F-4E00-B07B-1C2580616C20}" srcOrd="0" destOrd="0" parTransId="{59D07AB0-6AF7-44DD-9D5E-1F9CA6DB488D}" sibTransId="{50331F86-6817-4424-9082-892107FC2575}"/>
    <dgm:cxn modelId="{525A6371-4859-490E-B50D-30F8D9E3DD0B}" type="presOf" srcId="{9369B5D4-47F8-4550-AA0C-9F8C5DD83B34}" destId="{DDB1B5C9-15AC-4315-99F4-D48F64974E5B}" srcOrd="0" destOrd="0" presId="urn:microsoft.com/office/officeart/2005/8/layout/hList1"/>
    <dgm:cxn modelId="{F16823CC-1BBF-4308-9F54-8297254D4191}" type="presOf" srcId="{56CFFDB6-0A88-4F3B-89B1-59D038F24F4C}" destId="{B436031E-2E13-44E0-B219-E80507456E6F}" srcOrd="0" destOrd="0" presId="urn:microsoft.com/office/officeart/2005/8/layout/hList1"/>
    <dgm:cxn modelId="{EC325A8A-B3AB-4E43-9308-B5A6F03BE54D}" type="presOf" srcId="{3FFF5E50-DE2E-4096-B1D0-E9710809C20F}" destId="{92AF2A7C-1D84-4852-972E-78BB9364D5A4}" srcOrd="0" destOrd="0" presId="urn:microsoft.com/office/officeart/2005/8/layout/hList1"/>
    <dgm:cxn modelId="{5F0E9BA3-CE78-40F6-8EE6-590DE8865CD0}" type="presOf" srcId="{C5F91703-7A09-4D92-B696-31EE9E56ABB2}" destId="{077769B9-B825-4472-A348-87169E03991F}" srcOrd="0" destOrd="0" presId="urn:microsoft.com/office/officeart/2005/8/layout/hList1"/>
    <dgm:cxn modelId="{F309AE51-1B2E-4AE3-8CED-CB080B9C4225}" type="presOf" srcId="{46053745-974F-4E00-B07B-1C2580616C20}" destId="{EC54E135-3213-4866-B23B-3BF9DE21F9E9}" srcOrd="0" destOrd="0" presId="urn:microsoft.com/office/officeart/2005/8/layout/hList1"/>
    <dgm:cxn modelId="{3F60CB8A-9FC3-4491-BE3B-0BCCFDADD03E}" type="presOf" srcId="{CF74A276-21B3-4F4A-BF72-F2C7D81E24E0}" destId="{06613AEB-5100-4EDF-B24F-CD810CD5BC09}" srcOrd="0" destOrd="0" presId="urn:microsoft.com/office/officeart/2005/8/layout/hList1"/>
    <dgm:cxn modelId="{09019BE0-04B8-4F71-9AE0-F10EB00C4AC1}" type="presOf" srcId="{F5B77DBC-CEEA-4A47-93D5-8A32666A5740}" destId="{7EC7F5B4-4DAD-4C00-A0A7-5657BE20B97E}" srcOrd="0" destOrd="1" presId="urn:microsoft.com/office/officeart/2005/8/layout/hList1"/>
    <dgm:cxn modelId="{58E5CE50-3321-4B93-AFB1-4D329FA84A7B}" type="presOf" srcId="{785052DF-F93D-4946-AAF4-3FE5BBB0B072}" destId="{7EC7F5B4-4DAD-4C00-A0A7-5657BE20B97E}" srcOrd="0" destOrd="0" presId="urn:microsoft.com/office/officeart/2005/8/layout/hList1"/>
    <dgm:cxn modelId="{0D154D19-9063-4D4C-A7EB-BE1F4659FA4D}" srcId="{CF74A276-21B3-4F4A-BF72-F2C7D81E24E0}" destId="{B79F1DEA-08A9-47F9-AD13-20306DFB4351}" srcOrd="1" destOrd="0" parTransId="{2DAB9740-419C-489A-AFB4-CBE04E966025}" sibTransId="{43A6E596-7269-4B59-85E9-AEDF32013DD8}"/>
    <dgm:cxn modelId="{F9DF045B-0953-4FEE-9C57-807E0D0EFC2D}" srcId="{56CFFDB6-0A88-4F3B-89B1-59D038F24F4C}" destId="{F5B77DBC-CEEA-4A47-93D5-8A32666A5740}" srcOrd="1" destOrd="0" parTransId="{D61780E4-6EBE-4611-9977-324DA21E2691}" sibTransId="{37E9C6DA-4920-4BFA-926C-695298D2F535}"/>
    <dgm:cxn modelId="{A189E1D5-6352-4F96-B7E4-F1FD1447C4FE}" srcId="{95E924F0-1F46-4719-ACF1-033B29114984}" destId="{24DC3269-3AFC-4845-A6EB-E2CDB9E8681E}" srcOrd="1" destOrd="0" parTransId="{7FE7F948-D00F-4775-8F87-2CC1306C1F63}" sibTransId="{149E8FC5-6119-4274-840F-163E508F4E71}"/>
    <dgm:cxn modelId="{FC8040B6-1AFB-47DD-A04F-020A605AB97E}" type="presOf" srcId="{88F15FCD-A475-4431-8B37-0416968DECEC}" destId="{E219184C-D7DF-4B1A-A6EC-3D36C5630254}" srcOrd="0" destOrd="2" presId="urn:microsoft.com/office/officeart/2005/8/layout/hList1"/>
    <dgm:cxn modelId="{AD792918-F3D3-45F7-85B8-61AD3DDEDC1F}" type="presOf" srcId="{147C481A-DF0D-45E9-9109-0C2B2ED43FF9}" destId="{E219184C-D7DF-4B1A-A6EC-3D36C5630254}" srcOrd="0" destOrd="3" presId="urn:microsoft.com/office/officeart/2005/8/layout/hList1"/>
    <dgm:cxn modelId="{A728006C-DB8F-4A4B-8DFE-6FCA9F89232D}" type="presOf" srcId="{79527A80-A799-46F2-B260-8A6FF9D21A33}" destId="{97DC179C-3D78-4C75-AE3F-8989A0B13F03}" srcOrd="0" destOrd="0" presId="urn:microsoft.com/office/officeart/2005/8/layout/hList1"/>
    <dgm:cxn modelId="{04BF5CFF-8BCD-4CB0-B5F0-9CB6BF800450}" srcId="{79527A80-A799-46F2-B260-8A6FF9D21A33}" destId="{147C481A-DF0D-45E9-9109-0C2B2ED43FF9}" srcOrd="3" destOrd="0" parTransId="{7BD1CA2D-0F65-475B-B5A9-3B31B94D668A}" sibTransId="{D3B9F7CE-C3DC-47C6-91E8-46FA15D1D3A8}"/>
    <dgm:cxn modelId="{B9A4E1A6-C0D3-4C66-BA38-1FF1DFECA8DE}" type="presOf" srcId="{B79F1DEA-08A9-47F9-AD13-20306DFB4351}" destId="{077769B9-B825-4472-A348-87169E03991F}" srcOrd="0" destOrd="1" presId="urn:microsoft.com/office/officeart/2005/8/layout/hList1"/>
    <dgm:cxn modelId="{464765A4-C874-404C-AF47-0C2A4D4A9F76}" type="presOf" srcId="{CE8823D0-3CD0-485B-B385-83D1246C290E}" destId="{077769B9-B825-4472-A348-87169E03991F}" srcOrd="0" destOrd="2" presId="urn:microsoft.com/office/officeart/2005/8/layout/hList1"/>
    <dgm:cxn modelId="{31A0CFFC-01D1-4F9A-BEAD-483A43CD85B0}" type="presOf" srcId="{D449991A-C850-4706-A024-C0FA5A90CDB7}" destId="{2D1ED29A-146E-44F9-8385-EAAB9F4FF1F3}" srcOrd="0" destOrd="0" presId="urn:microsoft.com/office/officeart/2005/8/layout/hList1"/>
    <dgm:cxn modelId="{5DB1C6A7-A120-43BF-A1ED-FDA6D98B3F00}" type="presOf" srcId="{C2CA8C3E-CD8C-447D-B381-B7D14EEF365E}" destId="{EC54E135-3213-4866-B23B-3BF9DE21F9E9}" srcOrd="0" destOrd="2" presId="urn:microsoft.com/office/officeart/2005/8/layout/hList1"/>
    <dgm:cxn modelId="{AF82666C-3191-4B8E-A0CC-0654A6DA274A}" srcId="{3FFF5E50-DE2E-4096-B1D0-E9710809C20F}" destId="{D449991A-C850-4706-A024-C0FA5A90CDB7}" srcOrd="0" destOrd="0" parTransId="{C2E261E6-14DC-4EE7-95B5-5867299E9B70}" sibTransId="{8B0AE612-7B85-4276-9DD9-819219A9F8A4}"/>
    <dgm:cxn modelId="{70A740F6-DA2D-4D21-9C1A-4AF550562170}" srcId="{3FFF5E50-DE2E-4096-B1D0-E9710809C20F}" destId="{79527A80-A799-46F2-B260-8A6FF9D21A33}" srcOrd="4" destOrd="0" parTransId="{79062C00-CE31-4641-A390-C143C2E77AC2}" sibTransId="{D4C5951A-A359-4EEF-A61B-B01DE2B1DA3B}"/>
    <dgm:cxn modelId="{D23823BD-555F-4966-9DF3-23C56823DDA6}" srcId="{95E924F0-1F46-4719-ACF1-033B29114984}" destId="{C2CA8C3E-CD8C-447D-B381-B7D14EEF365E}" srcOrd="2" destOrd="0" parTransId="{D9F54576-6056-4CA3-B79F-C47426A6958A}" sibTransId="{A699C1EB-6145-4342-BE6E-857CC27BA615}"/>
    <dgm:cxn modelId="{1A9F37FC-9993-4987-8FF5-C58964BD9F31}" type="presOf" srcId="{672BF7B9-AE66-4093-81C7-D98746FC1AC0}" destId="{DDB1B5C9-15AC-4315-99F4-D48F64974E5B}" srcOrd="0" destOrd="1" presId="urn:microsoft.com/office/officeart/2005/8/layout/hList1"/>
    <dgm:cxn modelId="{810A73F1-892D-4E1D-8F1C-28B7B3A15E22}" type="presOf" srcId="{C702A1E2-1BD4-4128-98B0-001122B6F5B7}" destId="{DDB1B5C9-15AC-4315-99F4-D48F64974E5B}" srcOrd="0" destOrd="2" presId="urn:microsoft.com/office/officeart/2005/8/layout/hList1"/>
    <dgm:cxn modelId="{6BD6C596-1D6F-456A-82BD-38B0630121F7}" srcId="{D449991A-C850-4706-A024-C0FA5A90CDB7}" destId="{9369B5D4-47F8-4550-AA0C-9F8C5DD83B34}" srcOrd="0" destOrd="0" parTransId="{17876918-DCF2-4100-AFD4-FEE6FB75E7F9}" sibTransId="{8357271D-D15C-4EB5-91F3-F556FA5E429D}"/>
    <dgm:cxn modelId="{C92DA7BD-9DA1-442E-BAEA-7FFE182C6642}" srcId="{3FFF5E50-DE2E-4096-B1D0-E9710809C20F}" destId="{CF74A276-21B3-4F4A-BF72-F2C7D81E24E0}" srcOrd="3" destOrd="0" parTransId="{A0EBE596-7AFC-449C-9BB1-5A9ABDEC1442}" sibTransId="{4CEE6242-A604-417C-A0E6-A1601213E305}"/>
    <dgm:cxn modelId="{77C372AC-7FF8-449F-9C6C-BAB917257FCC}" srcId="{79527A80-A799-46F2-B260-8A6FF9D21A33}" destId="{88F15FCD-A475-4431-8B37-0416968DECEC}" srcOrd="2" destOrd="0" parTransId="{46D91347-8BDD-4AB4-BE9F-4602C574E73F}" sibTransId="{D15C96F4-9617-4587-8369-B91C655FA151}"/>
    <dgm:cxn modelId="{5E0AB66E-08D6-484E-8728-9125B9344FC3}" type="presOf" srcId="{24DC3269-3AFC-4845-A6EB-E2CDB9E8681E}" destId="{EC54E135-3213-4866-B23B-3BF9DE21F9E9}" srcOrd="0" destOrd="1" presId="urn:microsoft.com/office/officeart/2005/8/layout/hList1"/>
    <dgm:cxn modelId="{81857FDA-2DB4-4488-8310-41C335B319BF}" srcId="{CF74A276-21B3-4F4A-BF72-F2C7D81E24E0}" destId="{CE8823D0-3CD0-485B-B385-83D1246C290E}" srcOrd="2" destOrd="0" parTransId="{0DCA3FAB-1B48-4BDD-AFAD-D44555C88AEB}" sibTransId="{E910B58C-2D2B-4646-B19C-9A2CB87141D7}"/>
    <dgm:cxn modelId="{E7E98C75-D853-4F56-9854-993982491B93}" srcId="{79527A80-A799-46F2-B260-8A6FF9D21A33}" destId="{CAD66DBF-30BD-4765-8400-A5015B2A8927}" srcOrd="0" destOrd="0" parTransId="{6B45177C-BE80-459E-907A-3DD16D9FDFCB}" sibTransId="{B350CF83-EE66-4DCE-97E8-BF4F0A96D154}"/>
    <dgm:cxn modelId="{8A7854D5-445F-46B6-AA2E-CB6EAE28F654}" type="presParOf" srcId="{92AF2A7C-1D84-4852-972E-78BB9364D5A4}" destId="{2330C2F1-5CAD-483F-8A90-2BFB8A02B7E1}" srcOrd="0" destOrd="0" presId="urn:microsoft.com/office/officeart/2005/8/layout/hList1"/>
    <dgm:cxn modelId="{897485B2-C409-4A14-BA06-8A06B8FE6A00}" type="presParOf" srcId="{2330C2F1-5CAD-483F-8A90-2BFB8A02B7E1}" destId="{2D1ED29A-146E-44F9-8385-EAAB9F4FF1F3}" srcOrd="0" destOrd="0" presId="urn:microsoft.com/office/officeart/2005/8/layout/hList1"/>
    <dgm:cxn modelId="{733460AD-74BA-4898-B00B-4CC148DFFC74}" type="presParOf" srcId="{2330C2F1-5CAD-483F-8A90-2BFB8A02B7E1}" destId="{DDB1B5C9-15AC-4315-99F4-D48F64974E5B}" srcOrd="1" destOrd="0" presId="urn:microsoft.com/office/officeart/2005/8/layout/hList1"/>
    <dgm:cxn modelId="{1A2090B6-DE22-4C37-8DA3-8AA0A98441A2}" type="presParOf" srcId="{92AF2A7C-1D84-4852-972E-78BB9364D5A4}" destId="{0907FEA6-8AE4-4FFD-8926-44DD0CCE68BC}" srcOrd="1" destOrd="0" presId="urn:microsoft.com/office/officeart/2005/8/layout/hList1"/>
    <dgm:cxn modelId="{D7A30618-E972-4775-A551-A76A00CD672B}" type="presParOf" srcId="{92AF2A7C-1D84-4852-972E-78BB9364D5A4}" destId="{7B1F9BBD-5194-4958-87E5-AE35C43C966C}" srcOrd="2" destOrd="0" presId="urn:microsoft.com/office/officeart/2005/8/layout/hList1"/>
    <dgm:cxn modelId="{8BEED2CD-C748-4E0E-B91F-607409852410}" type="presParOf" srcId="{7B1F9BBD-5194-4958-87E5-AE35C43C966C}" destId="{ACD5DA2B-3E89-45FF-837F-725589FBC5C8}" srcOrd="0" destOrd="0" presId="urn:microsoft.com/office/officeart/2005/8/layout/hList1"/>
    <dgm:cxn modelId="{0F07D447-B40F-46E1-BBBA-1314D565109E}" type="presParOf" srcId="{7B1F9BBD-5194-4958-87E5-AE35C43C966C}" destId="{EC54E135-3213-4866-B23B-3BF9DE21F9E9}" srcOrd="1" destOrd="0" presId="urn:microsoft.com/office/officeart/2005/8/layout/hList1"/>
    <dgm:cxn modelId="{24F761C6-F7D9-457D-A9E2-E20D77DCE4CB}" type="presParOf" srcId="{92AF2A7C-1D84-4852-972E-78BB9364D5A4}" destId="{659C53FA-BB60-4430-B972-57D3AD158A14}" srcOrd="3" destOrd="0" presId="urn:microsoft.com/office/officeart/2005/8/layout/hList1"/>
    <dgm:cxn modelId="{5418E5F8-C5B7-4A39-B627-E01FBEDA5584}" type="presParOf" srcId="{92AF2A7C-1D84-4852-972E-78BB9364D5A4}" destId="{2F04AFF7-1A5B-4BB3-9DDE-86455C6CE855}" srcOrd="4" destOrd="0" presId="urn:microsoft.com/office/officeart/2005/8/layout/hList1"/>
    <dgm:cxn modelId="{28D446E6-D1B2-4240-A231-39A1703DBD46}" type="presParOf" srcId="{2F04AFF7-1A5B-4BB3-9DDE-86455C6CE855}" destId="{B436031E-2E13-44E0-B219-E80507456E6F}" srcOrd="0" destOrd="0" presId="urn:microsoft.com/office/officeart/2005/8/layout/hList1"/>
    <dgm:cxn modelId="{B3ABE305-7911-462B-BD14-2EB692BFB9BD}" type="presParOf" srcId="{2F04AFF7-1A5B-4BB3-9DDE-86455C6CE855}" destId="{7EC7F5B4-4DAD-4C00-A0A7-5657BE20B97E}" srcOrd="1" destOrd="0" presId="urn:microsoft.com/office/officeart/2005/8/layout/hList1"/>
    <dgm:cxn modelId="{BD8E1CA7-AF28-4CCE-97E9-782792DF339D}" type="presParOf" srcId="{92AF2A7C-1D84-4852-972E-78BB9364D5A4}" destId="{3D0B0490-4D24-4E2D-B852-A536B1E89699}" srcOrd="5" destOrd="0" presId="urn:microsoft.com/office/officeart/2005/8/layout/hList1"/>
    <dgm:cxn modelId="{48839B5F-03DF-46E9-9256-1ADA5D780BD1}" type="presParOf" srcId="{92AF2A7C-1D84-4852-972E-78BB9364D5A4}" destId="{23A3DED9-E8CB-41ED-8F6E-CA0A5F6233E5}" srcOrd="6" destOrd="0" presId="urn:microsoft.com/office/officeart/2005/8/layout/hList1"/>
    <dgm:cxn modelId="{4C6F82BC-7A02-439E-A2DA-2B3BD49F0F24}" type="presParOf" srcId="{23A3DED9-E8CB-41ED-8F6E-CA0A5F6233E5}" destId="{06613AEB-5100-4EDF-B24F-CD810CD5BC09}" srcOrd="0" destOrd="0" presId="urn:microsoft.com/office/officeart/2005/8/layout/hList1"/>
    <dgm:cxn modelId="{AB3ADF42-3433-4145-8A19-53C867A697FC}" type="presParOf" srcId="{23A3DED9-E8CB-41ED-8F6E-CA0A5F6233E5}" destId="{077769B9-B825-4472-A348-87169E03991F}" srcOrd="1" destOrd="0" presId="urn:microsoft.com/office/officeart/2005/8/layout/hList1"/>
    <dgm:cxn modelId="{20B4F7CD-C36B-4792-BEB2-E6C06FBC2E22}" type="presParOf" srcId="{92AF2A7C-1D84-4852-972E-78BB9364D5A4}" destId="{E0203143-7E66-4597-A29B-49264F9F8E2E}" srcOrd="7" destOrd="0" presId="urn:microsoft.com/office/officeart/2005/8/layout/hList1"/>
    <dgm:cxn modelId="{AC9AF6A8-E31A-42AD-8AC7-462ECF1292C0}" type="presParOf" srcId="{92AF2A7C-1D84-4852-972E-78BB9364D5A4}" destId="{41E3967E-FC7A-4A29-979D-2D53287AD32A}" srcOrd="8" destOrd="0" presId="urn:microsoft.com/office/officeart/2005/8/layout/hList1"/>
    <dgm:cxn modelId="{8A185FEB-7350-4DCF-B01C-157BED78FBEF}" type="presParOf" srcId="{41E3967E-FC7A-4A29-979D-2D53287AD32A}" destId="{97DC179C-3D78-4C75-AE3F-8989A0B13F03}" srcOrd="0" destOrd="0" presId="urn:microsoft.com/office/officeart/2005/8/layout/hList1"/>
    <dgm:cxn modelId="{20C08E32-37A5-41D3-AAA2-378201AED848}" type="presParOf" srcId="{41E3967E-FC7A-4A29-979D-2D53287AD32A}" destId="{E219184C-D7DF-4B1A-A6EC-3D36C563025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C2C8A0-46BB-428E-87D1-B454B2827A0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A163688-7616-4CB6-84D5-5E38B4638033}">
      <dgm:prSet phldrT="[텍스트]" custT="1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웹에서 개인 정보 입력 </a:t>
          </a:r>
          <a:endParaRPr lang="ko-KR" altLang="en-US" sz="2000" dirty="0"/>
        </a:p>
      </dgm:t>
    </dgm:pt>
    <dgm:pt modelId="{D498DAE4-F403-4CD5-93B3-9454F9220AF8}" type="parTrans" cxnId="{023B0BA2-9D41-4EE1-A856-CB2F4E1D99B1}">
      <dgm:prSet/>
      <dgm:spPr/>
      <dgm:t>
        <a:bodyPr/>
        <a:lstStyle/>
        <a:p>
          <a:pPr latinLnBrk="1"/>
          <a:endParaRPr lang="ko-KR" altLang="en-US"/>
        </a:p>
      </dgm:t>
    </dgm:pt>
    <dgm:pt modelId="{564050C2-4442-4D60-829A-D30461551785}" type="sibTrans" cxnId="{023B0BA2-9D41-4EE1-A856-CB2F4E1D99B1}">
      <dgm:prSet/>
      <dgm:spPr/>
      <dgm:t>
        <a:bodyPr/>
        <a:lstStyle/>
        <a:p>
          <a:pPr latinLnBrk="1"/>
          <a:endParaRPr lang="ko-KR" altLang="en-US"/>
        </a:p>
      </dgm:t>
    </dgm:pt>
    <dgm:pt modelId="{A343B1B4-6D1C-4B9C-B0CC-DED06DB1ABC8}">
      <dgm:prSet phldrT="[텍스트]" custT="1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AJAX </a:t>
          </a: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정보 처리</a:t>
          </a:r>
          <a:endParaRPr lang="ko-KR" altLang="en-US" sz="2000" dirty="0"/>
        </a:p>
      </dgm:t>
    </dgm:pt>
    <dgm:pt modelId="{0550F6A3-B4A3-413B-9AF1-F1BFFA65B448}" type="parTrans" cxnId="{0B5C834F-298D-4756-91C8-85DBDBDF64BA}">
      <dgm:prSet/>
      <dgm:spPr/>
      <dgm:t>
        <a:bodyPr/>
        <a:lstStyle/>
        <a:p>
          <a:pPr latinLnBrk="1"/>
          <a:endParaRPr lang="ko-KR" altLang="en-US"/>
        </a:p>
      </dgm:t>
    </dgm:pt>
    <dgm:pt modelId="{B86E45A3-84A2-4392-A302-8B5A84299BC5}" type="sibTrans" cxnId="{0B5C834F-298D-4756-91C8-85DBDBDF64BA}">
      <dgm:prSet/>
      <dgm:spPr/>
      <dgm:t>
        <a:bodyPr/>
        <a:lstStyle/>
        <a:p>
          <a:pPr latinLnBrk="1"/>
          <a:endParaRPr lang="ko-KR" altLang="en-US"/>
        </a:p>
      </dgm:t>
    </dgm:pt>
    <dgm:pt modelId="{5041BECE-9EAB-4D89-9341-29DDA6A2E3A8}">
      <dgm:prSet phldrT="[텍스트]" custT="1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소득의 경우 환율계산</a:t>
          </a:r>
          <a:endParaRPr lang="ko-KR" altLang="en-US" sz="2000" dirty="0"/>
        </a:p>
      </dgm:t>
    </dgm:pt>
    <dgm:pt modelId="{112B3F5E-CF80-4F60-BB12-7D7700920472}" type="parTrans" cxnId="{4727A882-EC5D-4831-B3D7-2CE90DE70C0C}">
      <dgm:prSet/>
      <dgm:spPr/>
      <dgm:t>
        <a:bodyPr/>
        <a:lstStyle/>
        <a:p>
          <a:pPr latinLnBrk="1"/>
          <a:endParaRPr lang="ko-KR" altLang="en-US"/>
        </a:p>
      </dgm:t>
    </dgm:pt>
    <dgm:pt modelId="{FCB0873F-AD9C-4DED-B8F3-ED7E767A54CD}" type="sibTrans" cxnId="{4727A882-EC5D-4831-B3D7-2CE90DE70C0C}">
      <dgm:prSet/>
      <dgm:spPr/>
      <dgm:t>
        <a:bodyPr/>
        <a:lstStyle/>
        <a:p>
          <a:pPr latinLnBrk="1"/>
          <a:endParaRPr lang="ko-KR" altLang="en-US"/>
        </a:p>
      </dgm:t>
    </dgm:pt>
    <dgm:pt modelId="{AD965D45-44B1-4B84-A6A1-9393EFEA6A7B}">
      <dgm:prSet phldrT="[텍스트]" custT="1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3</a:t>
          </a:r>
          <a:r>
            <a:rPr lang="ko-KR" altLang="en-US" sz="20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개 예측 모델로 결과 값 산출 </a:t>
          </a:r>
          <a:endParaRPr lang="ko-KR" altLang="en-US" sz="2000" dirty="0"/>
        </a:p>
      </dgm:t>
    </dgm:pt>
    <dgm:pt modelId="{B64A947D-DFC7-4F40-83DB-1001B7D25810}" type="parTrans" cxnId="{E5F764C4-86A0-4566-842B-0EDBADE6619D}">
      <dgm:prSet/>
      <dgm:spPr/>
      <dgm:t>
        <a:bodyPr/>
        <a:lstStyle/>
        <a:p>
          <a:pPr latinLnBrk="1"/>
          <a:endParaRPr lang="ko-KR" altLang="en-US"/>
        </a:p>
      </dgm:t>
    </dgm:pt>
    <dgm:pt modelId="{A6C87931-C314-477F-ADB6-BA42B6A2C184}" type="sibTrans" cxnId="{E5F764C4-86A0-4566-842B-0EDBADE6619D}">
      <dgm:prSet/>
      <dgm:spPr/>
      <dgm:t>
        <a:bodyPr/>
        <a:lstStyle/>
        <a:p>
          <a:pPr latinLnBrk="1"/>
          <a:endParaRPr lang="ko-KR" altLang="en-US"/>
        </a:p>
      </dgm:t>
    </dgm:pt>
    <dgm:pt modelId="{2448F49D-09D4-43DE-AB42-987F834CF4AB}" type="pres">
      <dgm:prSet presAssocID="{96C2C8A0-46BB-428E-87D1-B454B2827A00}" presName="CompostProcess" presStyleCnt="0">
        <dgm:presLayoutVars>
          <dgm:dir/>
          <dgm:resizeHandles val="exact"/>
        </dgm:presLayoutVars>
      </dgm:prSet>
      <dgm:spPr/>
    </dgm:pt>
    <dgm:pt modelId="{068A093D-7310-4F46-9330-2CA48DC658E1}" type="pres">
      <dgm:prSet presAssocID="{96C2C8A0-46BB-428E-87D1-B454B2827A00}" presName="arrow" presStyleLbl="bgShp" presStyleIdx="0" presStyleCn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>
          <a:solidFill>
            <a:srgbClr val="305650"/>
          </a:solidFill>
        </a:ln>
      </dgm:spPr>
    </dgm:pt>
    <dgm:pt modelId="{F2E3CCCE-6186-42B3-A63E-5003409CE324}" type="pres">
      <dgm:prSet presAssocID="{96C2C8A0-46BB-428E-87D1-B454B2827A00}" presName="linearProcess" presStyleCnt="0"/>
      <dgm:spPr/>
    </dgm:pt>
    <dgm:pt modelId="{EE30AAA2-78A4-4725-9F91-3C62D330CACD}" type="pres">
      <dgm:prSet presAssocID="{1A163688-7616-4CB6-84D5-5E38B4638033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784820-8374-4FD2-8B98-3CFAAE03A0F6}" type="pres">
      <dgm:prSet presAssocID="{564050C2-4442-4D60-829A-D30461551785}" presName="sibTrans" presStyleCnt="0"/>
      <dgm:spPr/>
    </dgm:pt>
    <dgm:pt modelId="{08D298B5-27A4-43A9-AA58-6776B5FB583D}" type="pres">
      <dgm:prSet presAssocID="{A343B1B4-6D1C-4B9C-B0CC-DED06DB1ABC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E021FA-FAAF-4E39-8A86-BE4627E2D3B5}" type="pres">
      <dgm:prSet presAssocID="{B86E45A3-84A2-4392-A302-8B5A84299BC5}" presName="sibTrans" presStyleCnt="0"/>
      <dgm:spPr/>
    </dgm:pt>
    <dgm:pt modelId="{23E8940E-88B9-4138-99B9-3FC4BFF52314}" type="pres">
      <dgm:prSet presAssocID="{5041BECE-9EAB-4D89-9341-29DDA6A2E3A8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D137FC-C461-42CE-98D2-A727CDD6A100}" type="pres">
      <dgm:prSet presAssocID="{FCB0873F-AD9C-4DED-B8F3-ED7E767A54CD}" presName="sibTrans" presStyleCnt="0"/>
      <dgm:spPr/>
    </dgm:pt>
    <dgm:pt modelId="{3BDD2359-FE9A-4E40-911A-86DF0351665A}" type="pres">
      <dgm:prSet presAssocID="{AD965D45-44B1-4B84-A6A1-9393EFEA6A7B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785CCE0-C86D-4307-9521-5DDB9DEBCD6A}" type="presOf" srcId="{1A163688-7616-4CB6-84D5-5E38B4638033}" destId="{EE30AAA2-78A4-4725-9F91-3C62D330CACD}" srcOrd="0" destOrd="0" presId="urn:microsoft.com/office/officeart/2005/8/layout/hProcess9"/>
    <dgm:cxn modelId="{0B5C834F-298D-4756-91C8-85DBDBDF64BA}" srcId="{96C2C8A0-46BB-428E-87D1-B454B2827A00}" destId="{A343B1B4-6D1C-4B9C-B0CC-DED06DB1ABC8}" srcOrd="1" destOrd="0" parTransId="{0550F6A3-B4A3-413B-9AF1-F1BFFA65B448}" sibTransId="{B86E45A3-84A2-4392-A302-8B5A84299BC5}"/>
    <dgm:cxn modelId="{E5F764C4-86A0-4566-842B-0EDBADE6619D}" srcId="{96C2C8A0-46BB-428E-87D1-B454B2827A00}" destId="{AD965D45-44B1-4B84-A6A1-9393EFEA6A7B}" srcOrd="3" destOrd="0" parTransId="{B64A947D-DFC7-4F40-83DB-1001B7D25810}" sibTransId="{A6C87931-C314-477F-ADB6-BA42B6A2C184}"/>
    <dgm:cxn modelId="{023B0BA2-9D41-4EE1-A856-CB2F4E1D99B1}" srcId="{96C2C8A0-46BB-428E-87D1-B454B2827A00}" destId="{1A163688-7616-4CB6-84D5-5E38B4638033}" srcOrd="0" destOrd="0" parTransId="{D498DAE4-F403-4CD5-93B3-9454F9220AF8}" sibTransId="{564050C2-4442-4D60-829A-D30461551785}"/>
    <dgm:cxn modelId="{4727A882-EC5D-4831-B3D7-2CE90DE70C0C}" srcId="{96C2C8A0-46BB-428E-87D1-B454B2827A00}" destId="{5041BECE-9EAB-4D89-9341-29DDA6A2E3A8}" srcOrd="2" destOrd="0" parTransId="{112B3F5E-CF80-4F60-BB12-7D7700920472}" sibTransId="{FCB0873F-AD9C-4DED-B8F3-ED7E767A54CD}"/>
    <dgm:cxn modelId="{9A33BD3B-0D2D-4C19-9A75-58E0469A4807}" type="presOf" srcId="{96C2C8A0-46BB-428E-87D1-B454B2827A00}" destId="{2448F49D-09D4-43DE-AB42-987F834CF4AB}" srcOrd="0" destOrd="0" presId="urn:microsoft.com/office/officeart/2005/8/layout/hProcess9"/>
    <dgm:cxn modelId="{852081C7-69E5-4207-90DE-B8FE4ED48D9E}" type="presOf" srcId="{A343B1B4-6D1C-4B9C-B0CC-DED06DB1ABC8}" destId="{08D298B5-27A4-43A9-AA58-6776B5FB583D}" srcOrd="0" destOrd="0" presId="urn:microsoft.com/office/officeart/2005/8/layout/hProcess9"/>
    <dgm:cxn modelId="{F2C8DA6D-FE61-41CE-944E-2C04BC2DACC0}" type="presOf" srcId="{5041BECE-9EAB-4D89-9341-29DDA6A2E3A8}" destId="{23E8940E-88B9-4138-99B9-3FC4BFF52314}" srcOrd="0" destOrd="0" presId="urn:microsoft.com/office/officeart/2005/8/layout/hProcess9"/>
    <dgm:cxn modelId="{C909A330-D72E-4DC7-AC8B-BA4743ED8CF9}" type="presOf" srcId="{AD965D45-44B1-4B84-A6A1-9393EFEA6A7B}" destId="{3BDD2359-FE9A-4E40-911A-86DF0351665A}" srcOrd="0" destOrd="0" presId="urn:microsoft.com/office/officeart/2005/8/layout/hProcess9"/>
    <dgm:cxn modelId="{D9AB6A9E-1496-4471-9224-2C57EE992B79}" type="presParOf" srcId="{2448F49D-09D4-43DE-AB42-987F834CF4AB}" destId="{068A093D-7310-4F46-9330-2CA48DC658E1}" srcOrd="0" destOrd="0" presId="urn:microsoft.com/office/officeart/2005/8/layout/hProcess9"/>
    <dgm:cxn modelId="{87ABCFAA-20DC-4C04-8785-6B0ABC104434}" type="presParOf" srcId="{2448F49D-09D4-43DE-AB42-987F834CF4AB}" destId="{F2E3CCCE-6186-42B3-A63E-5003409CE324}" srcOrd="1" destOrd="0" presId="urn:microsoft.com/office/officeart/2005/8/layout/hProcess9"/>
    <dgm:cxn modelId="{10DA4702-5688-43FE-8ED0-64414FC88067}" type="presParOf" srcId="{F2E3CCCE-6186-42B3-A63E-5003409CE324}" destId="{EE30AAA2-78A4-4725-9F91-3C62D330CACD}" srcOrd="0" destOrd="0" presId="urn:microsoft.com/office/officeart/2005/8/layout/hProcess9"/>
    <dgm:cxn modelId="{FFE9A79C-20E9-48A5-BAF4-14524ECA87C3}" type="presParOf" srcId="{F2E3CCCE-6186-42B3-A63E-5003409CE324}" destId="{6A784820-8374-4FD2-8B98-3CFAAE03A0F6}" srcOrd="1" destOrd="0" presId="urn:microsoft.com/office/officeart/2005/8/layout/hProcess9"/>
    <dgm:cxn modelId="{906185FE-412F-40E5-9822-C28162605441}" type="presParOf" srcId="{F2E3CCCE-6186-42B3-A63E-5003409CE324}" destId="{08D298B5-27A4-43A9-AA58-6776B5FB583D}" srcOrd="2" destOrd="0" presId="urn:microsoft.com/office/officeart/2005/8/layout/hProcess9"/>
    <dgm:cxn modelId="{33BC3F00-2853-4D34-829B-589227C631B0}" type="presParOf" srcId="{F2E3CCCE-6186-42B3-A63E-5003409CE324}" destId="{99E021FA-FAAF-4E39-8A86-BE4627E2D3B5}" srcOrd="3" destOrd="0" presId="urn:microsoft.com/office/officeart/2005/8/layout/hProcess9"/>
    <dgm:cxn modelId="{C14B4867-EC84-4FA9-8CE4-9805D7F9EDD4}" type="presParOf" srcId="{F2E3CCCE-6186-42B3-A63E-5003409CE324}" destId="{23E8940E-88B9-4138-99B9-3FC4BFF52314}" srcOrd="4" destOrd="0" presId="urn:microsoft.com/office/officeart/2005/8/layout/hProcess9"/>
    <dgm:cxn modelId="{D58F6229-D0C0-4B09-B075-FE329F5E997E}" type="presParOf" srcId="{F2E3CCCE-6186-42B3-A63E-5003409CE324}" destId="{1BD137FC-C461-42CE-98D2-A727CDD6A100}" srcOrd="5" destOrd="0" presId="urn:microsoft.com/office/officeart/2005/8/layout/hProcess9"/>
    <dgm:cxn modelId="{DC0CE8EF-4288-4830-B991-67E66CDA0A54}" type="presParOf" srcId="{F2E3CCCE-6186-42B3-A63E-5003409CE324}" destId="{3BDD2359-FE9A-4E40-911A-86DF0351665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ED29A-146E-44F9-8385-EAAB9F4FF1F3}">
      <dsp:nvSpPr>
        <dsp:cNvPr id="0" name=""/>
        <dsp:cNvSpPr/>
      </dsp:nvSpPr>
      <dsp:spPr>
        <a:xfrm>
          <a:off x="5330" y="471811"/>
          <a:ext cx="2043328" cy="817331"/>
        </a:xfrm>
        <a:prstGeom prst="flowChartPunchedCard">
          <a:avLst/>
        </a:prstGeom>
        <a:solidFill>
          <a:schemeClr val="accent5">
            <a:lumMod val="50000"/>
          </a:schemeClr>
        </a:solidFill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AppleSDGothicNeoEB00" panose="02000503000000000000" pitchFamily="2" charset="-127"/>
              <a:ea typeface="AppleSDGothicNeoEB00" panose="02000503000000000000" pitchFamily="2" charset="-127"/>
            </a:rPr>
            <a:t>개요</a:t>
          </a:r>
          <a:endParaRPr lang="ko-KR" altLang="en-US" sz="2400" kern="1200" dirty="0">
            <a:latin typeface="AppleSDGothicNeoEB00" panose="02000503000000000000" pitchFamily="2" charset="-127"/>
            <a:ea typeface="AppleSDGothicNeoEB00" panose="02000503000000000000" pitchFamily="2" charset="-127"/>
          </a:endParaRPr>
        </a:p>
      </dsp:txBody>
      <dsp:txXfrm>
        <a:off x="5330" y="635277"/>
        <a:ext cx="2043328" cy="653865"/>
      </dsp:txXfrm>
    </dsp:sp>
    <dsp:sp modelId="{DDB1B5C9-15AC-4315-99F4-D48F64974E5B}">
      <dsp:nvSpPr>
        <dsp:cNvPr id="0" name=""/>
        <dsp:cNvSpPr/>
      </dsp:nvSpPr>
      <dsp:spPr>
        <a:xfrm>
          <a:off x="5330" y="1289142"/>
          <a:ext cx="2043328" cy="3657712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팀 소개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분석배경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분석환경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sp:txBody>
      <dsp:txXfrm>
        <a:off x="5330" y="1289142"/>
        <a:ext cx="2043328" cy="3657712"/>
      </dsp:txXfrm>
    </dsp:sp>
    <dsp:sp modelId="{ACD5DA2B-3E89-45FF-837F-725589FBC5C8}">
      <dsp:nvSpPr>
        <dsp:cNvPr id="0" name=""/>
        <dsp:cNvSpPr/>
      </dsp:nvSpPr>
      <dsp:spPr>
        <a:xfrm>
          <a:off x="2334724" y="471811"/>
          <a:ext cx="2043328" cy="817331"/>
        </a:xfrm>
        <a:prstGeom prst="flowChartPunchedCard">
          <a:avLst/>
        </a:prstGeom>
        <a:solidFill>
          <a:schemeClr val="accent5">
            <a:lumMod val="50000"/>
          </a:schemeClr>
        </a:solidFill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AppleSDGothicNeoEB00" panose="02000503000000000000" pitchFamily="2" charset="-127"/>
              <a:ea typeface="AppleSDGothicNeoEB00" panose="02000503000000000000" pitchFamily="2" charset="-127"/>
            </a:rPr>
            <a:t>데이터 수집</a:t>
          </a:r>
          <a:endParaRPr lang="ko-KR" altLang="en-US" sz="2400" kern="1200" dirty="0">
            <a:latin typeface="AppleSDGothicNeoEB00" panose="02000503000000000000" pitchFamily="2" charset="-127"/>
            <a:ea typeface="AppleSDGothicNeoEB00" panose="02000503000000000000" pitchFamily="2" charset="-127"/>
          </a:endParaRPr>
        </a:p>
      </dsp:txBody>
      <dsp:txXfrm>
        <a:off x="2334724" y="635277"/>
        <a:ext cx="2043328" cy="653865"/>
      </dsp:txXfrm>
    </dsp:sp>
    <dsp:sp modelId="{EC54E135-3213-4866-B23B-3BF9DE21F9E9}">
      <dsp:nvSpPr>
        <dsp:cNvPr id="0" name=""/>
        <dsp:cNvSpPr/>
      </dsp:nvSpPr>
      <dsp:spPr>
        <a:xfrm>
          <a:off x="2334724" y="1289142"/>
          <a:ext cx="2043328" cy="3657712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데이터 파악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기초통계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데이터전처리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sp:txBody>
      <dsp:txXfrm>
        <a:off x="2334724" y="1289142"/>
        <a:ext cx="2043328" cy="3657712"/>
      </dsp:txXfrm>
    </dsp:sp>
    <dsp:sp modelId="{B436031E-2E13-44E0-B219-E80507456E6F}">
      <dsp:nvSpPr>
        <dsp:cNvPr id="0" name=""/>
        <dsp:cNvSpPr/>
      </dsp:nvSpPr>
      <dsp:spPr>
        <a:xfrm>
          <a:off x="4664119" y="471811"/>
          <a:ext cx="2043328" cy="817331"/>
        </a:xfrm>
        <a:prstGeom prst="flowChartPunchedCard">
          <a:avLst/>
        </a:prstGeom>
        <a:solidFill>
          <a:schemeClr val="accent5">
            <a:lumMod val="50000"/>
          </a:schemeClr>
        </a:solidFill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AppleSDGothicNeoEB00" panose="02000503000000000000" pitchFamily="2" charset="-127"/>
              <a:ea typeface="AppleSDGothicNeoEB00" panose="02000503000000000000" pitchFamily="2" charset="-127"/>
            </a:rPr>
            <a:t>데이터 분석</a:t>
          </a:r>
          <a:endParaRPr lang="ko-KR" altLang="en-US" sz="2400" kern="1200" dirty="0">
            <a:latin typeface="AppleSDGothicNeoEB00" panose="02000503000000000000" pitchFamily="2" charset="-127"/>
            <a:ea typeface="AppleSDGothicNeoEB00" panose="02000503000000000000" pitchFamily="2" charset="-127"/>
          </a:endParaRPr>
        </a:p>
      </dsp:txBody>
      <dsp:txXfrm>
        <a:off x="4664119" y="635277"/>
        <a:ext cx="2043328" cy="653865"/>
      </dsp:txXfrm>
    </dsp:sp>
    <dsp:sp modelId="{7EC7F5B4-4DAD-4C00-A0A7-5657BE20B97E}">
      <dsp:nvSpPr>
        <dsp:cNvPr id="0" name=""/>
        <dsp:cNvSpPr/>
      </dsp:nvSpPr>
      <dsp:spPr>
        <a:xfrm>
          <a:off x="4664119" y="1289142"/>
          <a:ext cx="2043328" cy="3657712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분석모델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최적모델선택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sp:txBody>
      <dsp:txXfrm>
        <a:off x="4664119" y="1289142"/>
        <a:ext cx="2043328" cy="3657712"/>
      </dsp:txXfrm>
    </dsp:sp>
    <dsp:sp modelId="{06613AEB-5100-4EDF-B24F-CD810CD5BC09}">
      <dsp:nvSpPr>
        <dsp:cNvPr id="0" name=""/>
        <dsp:cNvSpPr/>
      </dsp:nvSpPr>
      <dsp:spPr>
        <a:xfrm>
          <a:off x="6993513" y="471811"/>
          <a:ext cx="2043328" cy="817331"/>
        </a:xfrm>
        <a:prstGeom prst="flowChartPunchedCard">
          <a:avLst/>
        </a:prstGeom>
        <a:solidFill>
          <a:schemeClr val="accent5">
            <a:lumMod val="50000"/>
          </a:schemeClr>
        </a:solidFill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AppleSDGothicNeoEB00" panose="02000503000000000000" pitchFamily="2" charset="-127"/>
              <a:ea typeface="AppleSDGothicNeoEB00" panose="02000503000000000000" pitchFamily="2" charset="-127"/>
            </a:rPr>
            <a:t>예측 및 결론</a:t>
          </a:r>
          <a:endParaRPr lang="ko-KR" altLang="en-US" sz="2400" kern="1200" dirty="0">
            <a:latin typeface="AppleSDGothicNeoEB00" panose="02000503000000000000" pitchFamily="2" charset="-127"/>
            <a:ea typeface="AppleSDGothicNeoEB00" panose="02000503000000000000" pitchFamily="2" charset="-127"/>
          </a:endParaRPr>
        </a:p>
      </dsp:txBody>
      <dsp:txXfrm>
        <a:off x="6993513" y="635277"/>
        <a:ext cx="2043328" cy="653865"/>
      </dsp:txXfrm>
    </dsp:sp>
    <dsp:sp modelId="{077769B9-B825-4472-A348-87169E03991F}">
      <dsp:nvSpPr>
        <dsp:cNvPr id="0" name=""/>
        <dsp:cNvSpPr/>
      </dsp:nvSpPr>
      <dsp:spPr>
        <a:xfrm>
          <a:off x="6993513" y="1289142"/>
          <a:ext cx="2043328" cy="3657712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예측분석 결과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기대효과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개선사항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sp:txBody>
      <dsp:txXfrm>
        <a:off x="6993513" y="1289142"/>
        <a:ext cx="2043328" cy="3657712"/>
      </dsp:txXfrm>
    </dsp:sp>
    <dsp:sp modelId="{97DC179C-3D78-4C75-AE3F-8989A0B13F03}">
      <dsp:nvSpPr>
        <dsp:cNvPr id="0" name=""/>
        <dsp:cNvSpPr/>
      </dsp:nvSpPr>
      <dsp:spPr>
        <a:xfrm>
          <a:off x="9322908" y="471811"/>
          <a:ext cx="2043328" cy="817331"/>
        </a:xfrm>
        <a:prstGeom prst="flowChartPunchedCard">
          <a:avLst/>
        </a:prstGeom>
        <a:solidFill>
          <a:schemeClr val="accent5">
            <a:lumMod val="50000"/>
          </a:schemeClr>
        </a:solidFill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AppleSDGothicNeoEB00" panose="02000503000000000000" pitchFamily="2" charset="-127"/>
              <a:ea typeface="AppleSDGothicNeoEB00" panose="02000503000000000000" pitchFamily="2" charset="-127"/>
            </a:rPr>
            <a:t>부록</a:t>
          </a:r>
          <a:endParaRPr lang="ko-KR" altLang="en-US" sz="2400" kern="1200" dirty="0">
            <a:latin typeface="AppleSDGothicNeoEB00" panose="02000503000000000000" pitchFamily="2" charset="-127"/>
            <a:ea typeface="AppleSDGothicNeoEB00" panose="02000503000000000000" pitchFamily="2" charset="-127"/>
          </a:endParaRPr>
        </a:p>
      </dsp:txBody>
      <dsp:txXfrm>
        <a:off x="9322908" y="635277"/>
        <a:ext cx="2043328" cy="653865"/>
      </dsp:txXfrm>
    </dsp:sp>
    <dsp:sp modelId="{E219184C-D7DF-4B1A-A6EC-3D36C5630254}">
      <dsp:nvSpPr>
        <dsp:cNvPr id="0" name=""/>
        <dsp:cNvSpPr/>
      </dsp:nvSpPr>
      <dsp:spPr>
        <a:xfrm>
          <a:off x="9322908" y="1289142"/>
          <a:ext cx="2043328" cy="3657712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웹 시연</a:t>
          </a: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  <a:p>
          <a:pPr marL="228600" lvl="1" indent="-228600" algn="l" defTabSz="889000" latinLnBrk="1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latin typeface="AppleSDGothicNeoB00" panose="02000503000000000000" pitchFamily="2" charset="-127"/>
            <a:ea typeface="AppleSDGothicNeoB00" panose="02000503000000000000" pitchFamily="2" charset="-127"/>
          </a:endParaRPr>
        </a:p>
      </dsp:txBody>
      <dsp:txXfrm>
        <a:off x="9322908" y="1289142"/>
        <a:ext cx="2043328" cy="36577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A093D-7310-4F46-9330-2CA48DC658E1}">
      <dsp:nvSpPr>
        <dsp:cNvPr id="0" name=""/>
        <dsp:cNvSpPr/>
      </dsp:nvSpPr>
      <dsp:spPr>
        <a:xfrm>
          <a:off x="845408" y="0"/>
          <a:ext cx="9581292" cy="3045837"/>
        </a:xfrm>
        <a:prstGeom prst="rightArrow">
          <a:avLst/>
        </a:prstGeom>
        <a:solidFill>
          <a:schemeClr val="lt1"/>
        </a:solidFill>
        <a:ln w="57150" cap="flat" cmpd="sng" algn="ctr">
          <a:solidFill>
            <a:srgbClr val="305650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EE30AAA2-78A4-4725-9F91-3C62D330CACD}">
      <dsp:nvSpPr>
        <dsp:cNvPr id="0" name=""/>
        <dsp:cNvSpPr/>
      </dsp:nvSpPr>
      <dsp:spPr>
        <a:xfrm>
          <a:off x="3852" y="913751"/>
          <a:ext cx="2503200" cy="1218334"/>
        </a:xfrm>
        <a:prstGeom prst="roundRect">
          <a:avLst/>
        </a:prstGeom>
        <a:solidFill>
          <a:schemeClr val="accent5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웹에서 개인 정보 입력 </a:t>
          </a:r>
          <a:endParaRPr lang="ko-KR" altLang="en-US" sz="2000" kern="1200" dirty="0"/>
        </a:p>
      </dsp:txBody>
      <dsp:txXfrm>
        <a:off x="63326" y="973225"/>
        <a:ext cx="2384252" cy="1099386"/>
      </dsp:txXfrm>
    </dsp:sp>
    <dsp:sp modelId="{08D298B5-27A4-43A9-AA58-6776B5FB583D}">
      <dsp:nvSpPr>
        <dsp:cNvPr id="0" name=""/>
        <dsp:cNvSpPr/>
      </dsp:nvSpPr>
      <dsp:spPr>
        <a:xfrm>
          <a:off x="2924253" y="913751"/>
          <a:ext cx="2503200" cy="1218334"/>
        </a:xfrm>
        <a:prstGeom prst="roundRect">
          <a:avLst/>
        </a:prstGeom>
        <a:solidFill>
          <a:schemeClr val="accent5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AJAX </a:t>
          </a: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정보 처리</a:t>
          </a:r>
          <a:endParaRPr lang="ko-KR" altLang="en-US" sz="2000" kern="1200" dirty="0"/>
        </a:p>
      </dsp:txBody>
      <dsp:txXfrm>
        <a:off x="2983727" y="973225"/>
        <a:ext cx="2384252" cy="1099386"/>
      </dsp:txXfrm>
    </dsp:sp>
    <dsp:sp modelId="{23E8940E-88B9-4138-99B9-3FC4BFF52314}">
      <dsp:nvSpPr>
        <dsp:cNvPr id="0" name=""/>
        <dsp:cNvSpPr/>
      </dsp:nvSpPr>
      <dsp:spPr>
        <a:xfrm>
          <a:off x="5844654" y="913751"/>
          <a:ext cx="2503200" cy="1218334"/>
        </a:xfrm>
        <a:prstGeom prst="roundRect">
          <a:avLst/>
        </a:prstGeom>
        <a:solidFill>
          <a:schemeClr val="accent5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소득의 경우 환율계산</a:t>
          </a:r>
          <a:endParaRPr lang="ko-KR" altLang="en-US" sz="2000" kern="1200" dirty="0"/>
        </a:p>
      </dsp:txBody>
      <dsp:txXfrm>
        <a:off x="5904128" y="973225"/>
        <a:ext cx="2384252" cy="1099386"/>
      </dsp:txXfrm>
    </dsp:sp>
    <dsp:sp modelId="{3BDD2359-FE9A-4E40-911A-86DF0351665A}">
      <dsp:nvSpPr>
        <dsp:cNvPr id="0" name=""/>
        <dsp:cNvSpPr/>
      </dsp:nvSpPr>
      <dsp:spPr>
        <a:xfrm>
          <a:off x="8765055" y="913751"/>
          <a:ext cx="2503200" cy="1218334"/>
        </a:xfrm>
        <a:prstGeom prst="roundRect">
          <a:avLst/>
        </a:prstGeom>
        <a:solidFill>
          <a:schemeClr val="accent5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3</a:t>
          </a:r>
          <a:r>
            <a:rPr lang="ko-KR" altLang="en-US" sz="2000" kern="1200" dirty="0" smtClean="0">
              <a:latin typeface="AppleSDGothicNeoB00" panose="02000503000000000000" pitchFamily="2" charset="-127"/>
              <a:ea typeface="AppleSDGothicNeoB00" panose="02000503000000000000" pitchFamily="2" charset="-127"/>
            </a:rPr>
            <a:t>개 예측 모델로 결과 값 산출 </a:t>
          </a:r>
          <a:endParaRPr lang="ko-KR" altLang="en-US" sz="2000" kern="1200" dirty="0"/>
        </a:p>
      </dsp:txBody>
      <dsp:txXfrm>
        <a:off x="8824529" y="973225"/>
        <a:ext cx="2384252" cy="1099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옛날사진관3"/>
                <a:ea typeface="a옛날사진관3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옛날사진관3"/>
                <a:ea typeface="a옛날사진관3"/>
              </a:defRPr>
            </a:lvl1pPr>
          </a:lstStyle>
          <a:p>
            <a:pPr>
              <a:defRPr lang="ko-KR" altLang="en-US"/>
            </a:pPr>
            <a:fld id="{D9B01851-2923-42AD-8FDE-1FD56A21F5AD}" type="datetime1">
              <a:rPr lang="ko-KR" altLang="en-US"/>
              <a:pPr>
                <a:defRPr lang="ko-KR" altLang="en-US"/>
              </a:pPr>
              <a:t>2021-09-14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  <a:p>
            <a:pPr lvl="1">
              <a:defRPr lang="ko-KR" altLang="en-US"/>
            </a:pPr>
            <a:r>
              <a:rPr lang="en-US" altLang="ko-KR"/>
              <a:t>Second level</a:t>
            </a:r>
          </a:p>
          <a:p>
            <a:pPr lvl="2">
              <a:defRPr lang="ko-KR" altLang="en-US"/>
            </a:pPr>
            <a:r>
              <a:rPr lang="en-US" altLang="ko-KR"/>
              <a:t>Third level</a:t>
            </a:r>
          </a:p>
          <a:p>
            <a:pPr lvl="3">
              <a:defRPr lang="ko-KR" altLang="en-US"/>
            </a:pPr>
            <a:r>
              <a:rPr lang="en-US" altLang="ko-KR"/>
              <a:t>Fourth level</a:t>
            </a:r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옛날사진관3"/>
                <a:ea typeface="a옛날사진관3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옛날사진관3"/>
                <a:ea typeface="a옛날사진관3"/>
              </a:defRPr>
            </a:lvl1pPr>
          </a:lstStyle>
          <a:p>
            <a:pPr>
              <a:defRPr lang="ko-KR" altLang="en-US"/>
            </a:pPr>
            <a:fld id="{76287220-D210-4A52-B6DA-13893A89D501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6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옛날사진관3"/>
        <a:ea typeface="a옛날사진관3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사진관3"/>
        <a:ea typeface="a옛날사진관3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사진관3"/>
        <a:ea typeface="a옛날사진관3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사진관3"/>
        <a:ea typeface="a옛날사진관3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사진관3"/>
        <a:ea typeface="a옛날사진관3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분포 파악을 용이하게 하고자 </a:t>
            </a:r>
            <a:endParaRPr lang="en-US" altLang="ko-KR" dirty="0" smtClean="0"/>
          </a:p>
          <a:p>
            <a:r>
              <a:rPr lang="ko-KR" altLang="en-US" dirty="0" smtClean="0"/>
              <a:t>직업 변수 총 </a:t>
            </a:r>
            <a:r>
              <a:rPr lang="en-US" altLang="ko-KR" dirty="0" smtClean="0"/>
              <a:t>51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만든 모델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웹에서 구현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예측 과정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예측 모델 변수 추출 </a:t>
            </a:r>
            <a:r>
              <a:rPr lang="en-US" altLang="ko-KR" dirty="0" smtClean="0"/>
              <a:t>– 400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24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r>
              <a:rPr lang="ko-KR" altLang="en-US" dirty="0" smtClean="0"/>
              <a:t>정확도가 차이가 크지 않아서 </a:t>
            </a:r>
            <a:r>
              <a:rPr lang="en-US" altLang="ko-KR" dirty="0" smtClean="0"/>
              <a:t>simple </a:t>
            </a:r>
            <a:r>
              <a:rPr lang="ko-KR" altLang="en-US" dirty="0" smtClean="0"/>
              <a:t>모델로 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예측를</a:t>
            </a:r>
            <a:r>
              <a:rPr lang="ko-KR" altLang="en-US" dirty="0" smtClean="0"/>
              <a:t> 보다 편리하게 하고자 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smtClean="0"/>
              <a:t>예측</a:t>
            </a:r>
            <a:r>
              <a:rPr lang="ko-KR" altLang="en-US" baseline="0" smtClean="0"/>
              <a:t> 속도가 빨라짐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챗봇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실시간 소통을 </a:t>
            </a:r>
            <a:r>
              <a:rPr lang="ko-KR" altLang="en-US" dirty="0" err="1" smtClean="0"/>
              <a:t>가능케할</a:t>
            </a:r>
            <a:r>
              <a:rPr lang="ko-KR" altLang="en-US" dirty="0" smtClean="0"/>
              <a:t> 수 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건전한 채무습관을 만들어 드립니다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76287220-D210-4A52-B6DA-13893A89D501}" type="slidenum">
              <a:rPr lang="ko-KR" altLang="en-US" smtClean="0"/>
              <a:pPr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1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8"/>
            <a:ext cx="103632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0841272D-BF19-4421-A3AE-3521CDC6E422}" type="datetime1">
              <a:rPr lang="en-US" altLang="ko-KR" smtClean="0"/>
              <a:pPr>
                <a:defRPr lang="ko-KR" altLang="en-US"/>
              </a:pPr>
              <a:t>9/14/2021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29135"/>
            <a:ext cx="2844800" cy="365125"/>
          </a:xfrm>
        </p:spPr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  <a:p>
            <a:pPr lvl="1">
              <a:defRPr lang="ko-KR" altLang="en-US"/>
            </a:pPr>
            <a:r>
              <a:rPr lang="en-US" altLang="ko-KR"/>
              <a:t>Second level</a:t>
            </a:r>
          </a:p>
          <a:p>
            <a:pPr lvl="2">
              <a:defRPr lang="ko-KR" altLang="en-US"/>
            </a:pPr>
            <a:r>
              <a:rPr lang="en-US" altLang="ko-KR"/>
              <a:t>Third level</a:t>
            </a:r>
          </a:p>
          <a:p>
            <a:pPr lvl="3">
              <a:defRPr lang="ko-KR" altLang="en-US"/>
            </a:pPr>
            <a:r>
              <a:rPr lang="en-US" altLang="ko-KR"/>
              <a:t>Fourth level</a:t>
            </a:r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F16B03E7-DED2-43DC-9AF9-20265F054ABF}" type="datetime1">
              <a:rPr lang="en-US" altLang="ko-KR" smtClean="0"/>
              <a:pPr>
                <a:defRPr lang="ko-KR" altLang="en-US"/>
              </a:pPr>
              <a:t>9/14/2021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39"/>
            <a:ext cx="36576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39"/>
            <a:ext cx="107696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  <a:p>
            <a:pPr lvl="1">
              <a:defRPr lang="ko-KR" altLang="en-US"/>
            </a:pPr>
            <a:r>
              <a:rPr lang="en-US" altLang="ko-KR"/>
              <a:t>Second level</a:t>
            </a:r>
          </a:p>
          <a:p>
            <a:pPr lvl="2">
              <a:defRPr lang="ko-KR" altLang="en-US"/>
            </a:pPr>
            <a:r>
              <a:rPr lang="en-US" altLang="ko-KR"/>
              <a:t>Third level</a:t>
            </a:r>
          </a:p>
          <a:p>
            <a:pPr lvl="3">
              <a:defRPr lang="ko-KR" altLang="en-US"/>
            </a:pPr>
            <a:r>
              <a:rPr lang="en-US" altLang="ko-KR"/>
              <a:t>Fourth level</a:t>
            </a:r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73BE12D5-0B72-4299-9B7D-E49CE8C248B5}" type="datetime1">
              <a:rPr lang="en-US" altLang="ko-KR" smtClean="0"/>
              <a:pPr>
                <a:defRPr lang="ko-KR" altLang="en-US"/>
              </a:pPr>
              <a:t>9/14/2021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  <a:p>
            <a:pPr lvl="1">
              <a:defRPr lang="ko-KR" altLang="en-US"/>
            </a:pPr>
            <a:r>
              <a:rPr lang="en-US" altLang="ko-KR"/>
              <a:t>Second level</a:t>
            </a:r>
          </a:p>
          <a:p>
            <a:pPr lvl="2">
              <a:defRPr lang="ko-KR" altLang="en-US"/>
            </a:pPr>
            <a:r>
              <a:rPr lang="en-US" altLang="ko-KR"/>
              <a:t>Third level</a:t>
            </a:r>
          </a:p>
          <a:p>
            <a:pPr lvl="3">
              <a:defRPr lang="ko-KR" altLang="en-US"/>
            </a:pPr>
            <a:r>
              <a:rPr lang="en-US" altLang="ko-KR"/>
              <a:t>Fourth level</a:t>
            </a:r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A01F0E43-CF85-4DAE-B564-40A303F74EB7}" type="datetime1">
              <a:rPr lang="en-US" altLang="ko-KR" smtClean="0"/>
              <a:pPr>
                <a:defRPr lang="ko-KR" altLang="en-US"/>
              </a:pPr>
              <a:t>9/14/2021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5C979F53-1FB3-408D-80FA-2387A410A2C8}" type="datetime1">
              <a:rPr lang="en-US" altLang="ko-KR" smtClean="0"/>
              <a:pPr>
                <a:defRPr lang="ko-KR" altLang="en-US"/>
              </a:pPr>
              <a:t>9/14/2021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  <a:p>
            <a:pPr lvl="1">
              <a:defRPr lang="ko-KR" altLang="en-US"/>
            </a:pPr>
            <a:r>
              <a:rPr lang="en-US" altLang="ko-KR"/>
              <a:t>Second level</a:t>
            </a:r>
          </a:p>
          <a:p>
            <a:pPr lvl="2">
              <a:defRPr lang="ko-KR" altLang="en-US"/>
            </a:pPr>
            <a:r>
              <a:rPr lang="en-US" altLang="ko-KR"/>
              <a:t>Third level</a:t>
            </a:r>
          </a:p>
          <a:p>
            <a:pPr lvl="3">
              <a:defRPr lang="ko-KR" altLang="en-US"/>
            </a:pPr>
            <a:r>
              <a:rPr lang="en-US" altLang="ko-KR"/>
              <a:t>Fourth level</a:t>
            </a:r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  <a:p>
            <a:pPr lvl="1">
              <a:defRPr lang="ko-KR" altLang="en-US"/>
            </a:pPr>
            <a:r>
              <a:rPr lang="en-US" altLang="ko-KR"/>
              <a:t>Second level</a:t>
            </a:r>
          </a:p>
          <a:p>
            <a:pPr lvl="2">
              <a:defRPr lang="ko-KR" altLang="en-US"/>
            </a:pPr>
            <a:r>
              <a:rPr lang="en-US" altLang="ko-KR"/>
              <a:t>Third level</a:t>
            </a:r>
          </a:p>
          <a:p>
            <a:pPr lvl="3">
              <a:defRPr lang="ko-KR" altLang="en-US"/>
            </a:pPr>
            <a:r>
              <a:rPr lang="en-US" altLang="ko-KR"/>
              <a:t>Fourth level</a:t>
            </a:r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962ED395-6200-4A41-B3A2-D8D655F88EE5}" type="datetime1">
              <a:rPr lang="en-US" altLang="ko-KR" smtClean="0"/>
              <a:pPr>
                <a:defRPr lang="ko-KR" altLang="en-US"/>
              </a:pPr>
              <a:t>9/14/2021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  <a:p>
            <a:pPr lvl="1">
              <a:defRPr lang="ko-KR" altLang="en-US"/>
            </a:pPr>
            <a:r>
              <a:rPr lang="en-US" altLang="ko-KR"/>
              <a:t>Second level</a:t>
            </a:r>
          </a:p>
          <a:p>
            <a:pPr lvl="2">
              <a:defRPr lang="ko-KR" altLang="en-US"/>
            </a:pPr>
            <a:r>
              <a:rPr lang="en-US" altLang="ko-KR"/>
              <a:t>Third level</a:t>
            </a:r>
          </a:p>
          <a:p>
            <a:pPr lvl="3">
              <a:defRPr lang="ko-KR" altLang="en-US"/>
            </a:pPr>
            <a:r>
              <a:rPr lang="en-US" altLang="ko-KR"/>
              <a:t>Fourth level</a:t>
            </a:r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  <a:p>
            <a:pPr lvl="1">
              <a:defRPr lang="ko-KR" altLang="en-US"/>
            </a:pPr>
            <a:r>
              <a:rPr lang="en-US" altLang="ko-KR"/>
              <a:t>Second level</a:t>
            </a:r>
          </a:p>
          <a:p>
            <a:pPr lvl="2">
              <a:defRPr lang="ko-KR" altLang="en-US"/>
            </a:pPr>
            <a:r>
              <a:rPr lang="en-US" altLang="ko-KR"/>
              <a:t>Third level</a:t>
            </a:r>
          </a:p>
          <a:p>
            <a:pPr lvl="3">
              <a:defRPr lang="ko-KR" altLang="en-US"/>
            </a:pPr>
            <a:r>
              <a:rPr lang="en-US" altLang="ko-KR"/>
              <a:t>Fourth level</a:t>
            </a:r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DD255437-5C47-47D5-94CE-1A6890056BDA}" type="datetime1">
              <a:rPr lang="en-US" altLang="ko-KR" smtClean="0"/>
              <a:pPr>
                <a:defRPr lang="ko-KR" altLang="en-US"/>
              </a:pPr>
              <a:t>9/14/2021</a:t>
            </a:fld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0A3942DE-B547-4974-8559-D7977483C13E}" type="datetime1">
              <a:rPr lang="en-US" altLang="ko-KR" smtClean="0"/>
              <a:pPr>
                <a:defRPr lang="ko-KR" altLang="en-US"/>
              </a:pPr>
              <a:t>9/14/2021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E2FCAABF-BB49-42FC-A0D6-ACC0C0A69A00}" type="datetime1">
              <a:rPr lang="en-US" altLang="ko-KR" smtClean="0"/>
              <a:pPr>
                <a:defRPr lang="ko-KR" altLang="en-US"/>
              </a:pPr>
              <a:t>9/14/2021</a:t>
            </a:fld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  <a:p>
            <a:pPr lvl="1">
              <a:defRPr lang="ko-KR" altLang="en-US"/>
            </a:pPr>
            <a:r>
              <a:rPr lang="en-US" altLang="ko-KR"/>
              <a:t>Second level</a:t>
            </a:r>
          </a:p>
          <a:p>
            <a:pPr lvl="2">
              <a:defRPr lang="ko-KR" altLang="en-US"/>
            </a:pPr>
            <a:r>
              <a:rPr lang="en-US" altLang="ko-KR"/>
              <a:t>Third level</a:t>
            </a:r>
          </a:p>
          <a:p>
            <a:pPr lvl="3">
              <a:defRPr lang="ko-KR" altLang="en-US"/>
            </a:pPr>
            <a:r>
              <a:rPr lang="en-US" altLang="ko-KR"/>
              <a:t>Fourth level</a:t>
            </a:r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C5EA2A80-AFCC-4CFF-BD19-BECE5943B0B4}" type="datetime1">
              <a:rPr lang="en-US" altLang="ko-KR" smtClean="0"/>
              <a:pPr>
                <a:defRPr lang="ko-KR" altLang="en-US"/>
              </a:pPr>
              <a:t>9/14/2021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F859D288-58C6-40FC-BF9A-B97C97CFB820}" type="datetime1">
              <a:rPr lang="en-US" altLang="ko-KR" smtClean="0"/>
              <a:pPr>
                <a:defRPr lang="ko-KR" altLang="en-US"/>
              </a:pPr>
              <a:t>9/14/2021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en-US" altLang="ko-KR" dirty="0"/>
              <a:t>Click to edit Master text styles</a:t>
            </a:r>
          </a:p>
          <a:p>
            <a:pPr lvl="1">
              <a:defRPr lang="ko-KR" altLang="en-US"/>
            </a:pPr>
            <a:r>
              <a:rPr lang="en-US" altLang="ko-KR" dirty="0"/>
              <a:t>Second level</a:t>
            </a:r>
          </a:p>
          <a:p>
            <a:pPr lvl="2">
              <a:defRPr lang="ko-KR" altLang="en-US"/>
            </a:pPr>
            <a:r>
              <a:rPr lang="en-US" altLang="ko-KR" dirty="0"/>
              <a:t>Third level</a:t>
            </a:r>
          </a:p>
          <a:p>
            <a:pPr lvl="3">
              <a:defRPr lang="ko-KR" altLang="en-US"/>
            </a:pPr>
            <a:r>
              <a:rPr lang="en-US" altLang="ko-KR" dirty="0"/>
              <a:t>Fourth level</a:t>
            </a:r>
          </a:p>
          <a:p>
            <a:pPr lvl="4">
              <a:defRPr lang="ko-KR" altLang="en-US"/>
            </a:pPr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3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50005A03-8524-45C1-B0E5-32EEA5539D8E}" type="datetime1">
              <a:rPr lang="en-US" altLang="en-US" smtClean="0"/>
              <a:t>9/14/2021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3"/>
            <a:ext cx="3860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21026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옛날사진관3" panose="02020600000000000000" pitchFamily="18" charset="-127"/>
              </a:defRPr>
            </a:lvl1pPr>
          </a:lstStyle>
          <a:p>
            <a:pPr>
              <a:defRPr lang="ko-KR" altLang="en-US"/>
            </a:pPr>
            <a:fld id="{9304AD43-400C-46F4-B0E8-BD73480A68DF}" type="slidenum">
              <a:rPr lang="en-US" altLang="en-US" smtClean="0"/>
              <a:pPr>
                <a:defRPr lang="ko-KR" altLang="en-US"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대각선 방향의 모서리가 잘린 사각형 1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04959" y="5170974"/>
            <a:ext cx="2841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dirty="0" smtClean="0">
                <a:latin typeface="AppleSDGothicNeoSB00" panose="02000503000000000000" pitchFamily="2" charset="-127"/>
                <a:ea typeface="AppleSDGothicNeoSB00" panose="02000503000000000000" pitchFamily="2" charset="-127"/>
                <a:sym typeface="맑은 고딕"/>
              </a:rPr>
              <a:t>S2gmo2d</a:t>
            </a:r>
            <a:endParaRPr lang="ko-KR" altLang="en-US" sz="3200" dirty="0">
              <a:latin typeface="AppleSDGothicNeoSB00" panose="02000503000000000000" pitchFamily="2" charset="-127"/>
              <a:ea typeface="AppleSDGothicNeoSB00" panose="02000503000000000000" pitchFamily="2" charset="-127"/>
              <a:sym typeface="맑은 고딕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942108" y="1094510"/>
            <a:ext cx="9207405" cy="171669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54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LRA </a:t>
            </a:r>
            <a:r>
              <a:rPr lang="en-US" altLang="ko-KR" sz="4000" dirty="0" smtClean="0">
                <a:solidFill>
                  <a:schemeClr val="bg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Loan Risk Assessment</a:t>
            </a:r>
            <a:endParaRPr lang="en-US" altLang="ko-KR" sz="4400" dirty="0" smtClean="0">
              <a:solidFill>
                <a:schemeClr val="bg1">
                  <a:lumMod val="5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indent="0">
              <a:buNone/>
              <a:defRPr lang="ko-KR" altLang="en-US"/>
            </a:pPr>
            <a:r>
              <a:rPr lang="en-US" altLang="ko-KR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             - </a:t>
            </a:r>
            <a:r>
              <a:rPr lang="ko-KR" altLang="en-US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고객 행동에 따른 채무불이행 예측</a:t>
            </a:r>
            <a:endParaRPr lang="ko-KR" altLang="en-US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10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2-1.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파악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43664"/>
              </p:ext>
            </p:extLst>
          </p:nvPr>
        </p:nvGraphicFramePr>
        <p:xfrm>
          <a:off x="332186" y="1386819"/>
          <a:ext cx="11521278" cy="53640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20069"/>
                <a:gridCol w="5697952"/>
                <a:gridCol w="1920213"/>
                <a:gridCol w="1783044"/>
              </a:tblGrid>
              <a:tr h="309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Column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Description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Scale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Type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121920" marR="121920"/>
                </a:tc>
              </a:tr>
              <a:tr h="309345"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income</a:t>
                      </a: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소비자의 소득수준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err="1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수치형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 err="1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int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</a:tr>
              <a:tr h="309345"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age</a:t>
                      </a: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소비자의 연령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err="1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수치형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int</a:t>
                      </a:r>
                    </a:p>
                  </a:txBody>
                  <a:tcPr marL="304800" marR="304800" marT="85725" marB="66675"/>
                </a:tc>
              </a:tr>
              <a:tr h="309345"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experience</a:t>
                      </a: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전체 </a:t>
                      </a:r>
                      <a:r>
                        <a:rPr lang="ko-KR" altLang="en-US" sz="1100" b="0" dirty="0" err="1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산업군의</a:t>
                      </a:r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경력 분포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err="1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수치형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int</a:t>
                      </a:r>
                    </a:p>
                  </a:txBody>
                  <a:tcPr marL="304800" marR="304800" marT="85725" marB="66675"/>
                </a:tc>
              </a:tr>
              <a:tr h="489796"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profession</a:t>
                      </a: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직업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(51</a:t>
                      </a:r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개</a:t>
                      </a:r>
                      <a:r>
                        <a:rPr lang="ko-KR" altLang="en-US" sz="1100" b="0" baseline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직업</a:t>
                      </a:r>
                      <a:r>
                        <a:rPr lang="en-US" altLang="ko-KR" sz="1100" b="0" baseline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-&gt;15</a:t>
                      </a:r>
                      <a:r>
                        <a:rPr lang="ko-KR" altLang="en-US" sz="1100" b="0" baseline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개 직업분류</a:t>
                      </a:r>
                      <a:r>
                        <a:rPr lang="en-US" altLang="ko-KR" sz="1100" b="0" baseline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범주형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string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</a:tr>
              <a:tr h="489796"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married</a:t>
                      </a: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결혼여부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</a:t>
                      </a:r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결혼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/</a:t>
                      </a:r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미혼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범주형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string</a:t>
                      </a:r>
                    </a:p>
                  </a:txBody>
                  <a:tcPr marL="304800" marR="304800" marT="85725" marB="66675"/>
                </a:tc>
              </a:tr>
              <a:tr h="489796"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 err="1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house_ownership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주택소유여부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</a:t>
                      </a:r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소유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/</a:t>
                      </a:r>
                      <a:r>
                        <a:rPr lang="ko-KR" altLang="en-US" sz="1100" b="0" dirty="0" err="1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렌트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/</a:t>
                      </a:r>
                      <a:r>
                        <a:rPr lang="ko-KR" altLang="en-US" sz="1100" b="0" dirty="0" err="1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둘다</a:t>
                      </a:r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아님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범주형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string</a:t>
                      </a:r>
                    </a:p>
                  </a:txBody>
                  <a:tcPr marL="304800" marR="304800" marT="85725" marB="66675"/>
                </a:tc>
              </a:tr>
              <a:tr h="489796"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 err="1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car_ownership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차 소유 여부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</a:t>
                      </a:r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있음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/</a:t>
                      </a:r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없음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범주형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string</a:t>
                      </a:r>
                    </a:p>
                  </a:txBody>
                  <a:tcPr marL="304800" marR="304800" marT="85725" marB="66675"/>
                </a:tc>
              </a:tr>
              <a:tr h="309345"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Current </a:t>
                      </a:r>
                      <a:r>
                        <a:rPr lang="en-US" sz="1100" b="0" i="1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job </a:t>
                      </a:r>
                      <a:r>
                        <a:rPr 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years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근속기간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err="1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수치형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int</a:t>
                      </a:r>
                    </a:p>
                  </a:txBody>
                  <a:tcPr marL="304800" marR="304800" marT="85725" marB="66675"/>
                </a:tc>
              </a:tr>
              <a:tr h="309345"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Current </a:t>
                      </a:r>
                      <a:r>
                        <a:rPr lang="en-US" sz="1100" b="0" i="1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house </a:t>
                      </a:r>
                      <a:r>
                        <a:rPr 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years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현재 거주지에서 거주 기간 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err="1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수치형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int</a:t>
                      </a:r>
                    </a:p>
                  </a:txBody>
                  <a:tcPr marL="304800" marR="304800" marT="85725" marB="66675"/>
                </a:tc>
              </a:tr>
              <a:tr h="489796"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City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주거 지역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</a:t>
                      </a:r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도시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범주형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string</a:t>
                      </a:r>
                    </a:p>
                  </a:txBody>
                  <a:tcPr marL="304800" marR="304800" marT="85725" marB="66675"/>
                </a:tc>
              </a:tr>
              <a:tr h="489796"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state</a:t>
                      </a: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주거 지역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</a:t>
                      </a:r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주</a:t>
                      </a:r>
                      <a:r>
                        <a:rPr lang="en-US" altLang="ko-KR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b="0" dirty="0" smtClean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범주형</a:t>
                      </a:r>
                      <a:endParaRPr lang="en-US" sz="1100" b="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string</a:t>
                      </a:r>
                    </a:p>
                  </a:txBody>
                  <a:tcPr marL="304800" marR="304800" marT="85725" marB="66675"/>
                </a:tc>
              </a:tr>
              <a:tr h="489796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risk_flag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과거 채무불이행 여부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있음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없음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범주형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304800" marR="304800" marT="85725" marB="66675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string</a:t>
                      </a:r>
                    </a:p>
                  </a:txBody>
                  <a:tcPr marL="304800" marR="304800" marT="85725" marB="66675"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0" y="7620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u="sng" dirty="0"/>
              <a:t>’ Loan Prediction Based on Customer Behavior</a:t>
            </a:r>
            <a:r>
              <a:rPr lang="en-US" altLang="ko-KR" sz="2800" b="1" i="1" u="sng" dirty="0" smtClean="0"/>
              <a:t>’</a:t>
            </a:r>
            <a:endParaRPr lang="en-US" altLang="ko-KR" sz="2800" b="1" i="1" u="sng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960847"/>
            <a:ext cx="789710" cy="2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11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2-1.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파악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54" y="2274564"/>
            <a:ext cx="2696694" cy="4115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2825" y="2772121"/>
            <a:ext cx="4378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상위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15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개만 추출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최대값이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0.03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 것으로 보아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모든 변수와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label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</a:t>
            </a:r>
            <a:endParaRPr lang="en-US" altLang="ko-KR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상관관계가 거의 없다고 판단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3754" y="1074344"/>
            <a:ext cx="928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_</a:t>
            </a:r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label(</a:t>
            </a:r>
            <a:r>
              <a:rPr lang="en-US" altLang="ko-KR" sz="2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risk_flag</a:t>
            </a:r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와 </a:t>
            </a:r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feature </a:t>
            </a:r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 상관관계 분석</a:t>
            </a:r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ko-KR" altLang="en-US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518109" y="1080656"/>
            <a:ext cx="2075645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상관관계 분석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632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12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2-2.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기초통계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내용 개체 틀 6"/>
          <p:cNvSpPr>
            <a:spLocks noGrp="1"/>
          </p:cNvSpPr>
          <p:nvPr>
            <p:ph idx="1"/>
          </p:nvPr>
        </p:nvSpPr>
        <p:spPr>
          <a:xfrm>
            <a:off x="609600" y="908720"/>
            <a:ext cx="10972800" cy="568863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Feature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11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시각화</a:t>
            </a:r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832475" algn="l"/>
              </a:tabLst>
            </a:pP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Feature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각 범주 레이블 당 인원수로 표현</a:t>
            </a:r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분포를 파악하기 위함</a:t>
            </a:r>
            <a:endParaRPr lang="en-US" altLang="ko-KR" sz="2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그리드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형식으로 배치 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그래프를 한눈에 파악하기 용이</a:t>
            </a:r>
            <a:endParaRPr lang="en-US" altLang="ko-KR" sz="2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RandomForest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분석모델의 주요변수 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개를 추려서 상위에 위치</a:t>
            </a:r>
            <a:endParaRPr lang="en-US" altLang="ko-KR" sz="2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lvl="1" indent="0">
              <a:buNone/>
            </a:pP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소득수준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연령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경력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근속기간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거주기간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2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83673" y="3917342"/>
            <a:ext cx="6483928" cy="25397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26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908473" y="3508229"/>
            <a:ext cx="2798618" cy="29406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0177" y="5525557"/>
            <a:ext cx="1268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&lt;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참고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&gt;</a:t>
            </a:r>
          </a:p>
          <a:p>
            <a:pPr algn="r"/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Label</a:t>
            </a:r>
          </a:p>
          <a:p>
            <a:pPr algn="r"/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en-US" altLang="ko-KR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Risk_Flag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554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13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2-2.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기초통계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내용 개체 틀 6"/>
          <p:cNvSpPr>
            <a:spLocks noGrp="1"/>
          </p:cNvSpPr>
          <p:nvPr>
            <p:ph idx="1"/>
          </p:nvPr>
        </p:nvSpPr>
        <p:spPr>
          <a:xfrm>
            <a:off x="609600" y="908720"/>
            <a:ext cx="10972800" cy="5688632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연속형변수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-&gt;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구간으로 나누어 범주화</a:t>
            </a:r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범주형변수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상위 몇 개만 표현</a:t>
            </a:r>
            <a:endParaRPr lang="en-US" altLang="ko-KR" sz="2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직업변수 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미국 </a:t>
            </a: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기준 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15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개의 </a:t>
            </a: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산업군으로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재분류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2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indent="0">
              <a:buNone/>
            </a:pPr>
            <a:endParaRPr lang="en-US" altLang="ko-KR" sz="2400" dirty="0" smtClean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31273" y="3536647"/>
            <a:ext cx="4347252" cy="2380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26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38266" y="3536645"/>
            <a:ext cx="2525079" cy="238035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26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35018" y="6205120"/>
            <a:ext cx="113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&lt;</a:t>
            </a:r>
            <a:r>
              <a:rPr lang="ko-KR" altLang="en-US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연속형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&gt;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64135" y="6205120"/>
            <a:ext cx="107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&lt;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범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형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&gt;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882592" y="3536646"/>
            <a:ext cx="2549236" cy="238035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26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743402" y="6205120"/>
            <a:ext cx="82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&lt;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&gt;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682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14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2-3.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전처리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8109" y="1911927"/>
            <a:ext cx="4347714" cy="477981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6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500"/>
              </a:lnSpc>
            </a:pP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 id(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 income(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소득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  age(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연령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4.  experience(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 </a:t>
            </a:r>
            <a:r>
              <a:rPr lang="ko-KR" altLang="en-US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경력 분포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5.  profession(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직업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6.  married(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결혼유무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7.  </a:t>
            </a:r>
            <a:r>
              <a:rPr lang="en-US" altLang="ko-KR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house_ownership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집 소유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8.  </a:t>
            </a:r>
            <a:r>
              <a:rPr lang="en-US" altLang="ko-KR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car_ownership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 소유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9.  </a:t>
            </a:r>
            <a:r>
              <a:rPr lang="en-US" altLang="ko-KR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risk_flag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대출 위험도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  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10.  </a:t>
            </a:r>
            <a:r>
              <a:rPr lang="en-US" altLang="ko-KR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currentjobyears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근속기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11.  </a:t>
            </a:r>
            <a:r>
              <a:rPr lang="en-US" altLang="ko-KR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currenthouseyears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거주기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</a:t>
            </a:r>
            <a:r>
              <a:rPr lang="en-US" altLang="ko-KR" u="sng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12.  city(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도시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   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13.  state(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7811" y="1911927"/>
            <a:ext cx="6829480" cy="2553419"/>
          </a:xfrm>
          <a:prstGeom prst="rect">
            <a:avLst/>
          </a:prstGeom>
          <a:noFill/>
          <a:ln w="28575">
            <a:solidFill>
              <a:srgbClr val="265A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8"/>
          <p:cNvSpPr txBox="1"/>
          <p:nvPr/>
        </p:nvSpPr>
        <p:spPr>
          <a:xfrm>
            <a:off x="518109" y="1080656"/>
            <a:ext cx="2075645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구성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554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15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09054" y="1835336"/>
            <a:ext cx="4347714" cy="4274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6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&lt;class '</a:t>
            </a: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pandas.core.frame.DataFrame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'&gt;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RangeIndex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252000 entries, 0 to 251999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 columns (total 13 columns)</a:t>
            </a:r>
          </a:p>
          <a:p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4.  married(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결혼유무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5.  </a:t>
            </a:r>
            <a:r>
              <a:rPr lang="en-US" altLang="ko-KR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house_ownership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집 소유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marL="342900" indent="-342900"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6.  </a:t>
            </a:r>
            <a:r>
              <a:rPr lang="en-US" altLang="ko-KR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car_ownership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 소유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marL="342900" indent="-342900"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7.  profession(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직업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8.  city(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도시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   </a:t>
            </a:r>
          </a:p>
          <a:p>
            <a:pPr marL="342900" indent="-342900">
              <a:lnSpc>
                <a:spcPts val="2500"/>
              </a:lnSpc>
              <a:buAutoNum type="arabicPeriod" startAt="9"/>
            </a:pP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state(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/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Object  type 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 확인</a:t>
            </a: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2825" y="1810521"/>
            <a:ext cx="5012309" cy="4437367"/>
          </a:xfrm>
          <a:prstGeom prst="rect">
            <a:avLst/>
          </a:prstGeom>
          <a:noFill/>
          <a:ln w="28575">
            <a:solidFill>
              <a:srgbClr val="265A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8"/>
          <p:cNvSpPr txBox="1"/>
          <p:nvPr/>
        </p:nvSpPr>
        <p:spPr>
          <a:xfrm>
            <a:off x="518109" y="1080656"/>
            <a:ext cx="2075645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타입 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2-3.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전처리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394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16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6545" y="2189018"/>
            <a:ext cx="4347714" cy="2008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Unique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함수사용 </a:t>
            </a: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NaN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값 없음 확인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id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칼럼 제거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 married(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결혼유무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['single' 'married']-&gt; 0,1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값 대체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4. </a:t>
            </a: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car_ownership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 소유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['no' 'yes']-&gt; 0,1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값 대체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6928" y="2189018"/>
            <a:ext cx="6920272" cy="2704620"/>
          </a:xfrm>
          <a:prstGeom prst="rect">
            <a:avLst/>
          </a:prstGeom>
          <a:noFill/>
          <a:ln w="28575">
            <a:solidFill>
              <a:srgbClr val="265A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8"/>
          <p:cNvSpPr txBox="1"/>
          <p:nvPr/>
        </p:nvSpPr>
        <p:spPr>
          <a:xfrm>
            <a:off x="518109" y="1080656"/>
            <a:ext cx="2917818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변수 삭제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값 대체 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2-3.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전처리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502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17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8"/>
          <p:cNvSpPr txBox="1"/>
          <p:nvPr/>
        </p:nvSpPr>
        <p:spPr>
          <a:xfrm>
            <a:off x="518109" y="1080656"/>
            <a:ext cx="2075645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</a:t>
            </a:r>
            <a:r>
              <a:rPr lang="ko-KR" altLang="en-US" sz="2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벨</a:t>
            </a: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인코딩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9563" y="2022765"/>
            <a:ext cx="4347714" cy="358832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26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altLang="ko-KR" sz="2000" b="1" dirty="0" smtClean="0">
              <a:solidFill>
                <a:prstClr val="black"/>
              </a:solidFill>
            </a:endParaRPr>
          </a:p>
          <a:p>
            <a:pPr>
              <a:lnSpc>
                <a:spcPts val="2500"/>
              </a:lnSpc>
            </a:pP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변수 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unique()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확인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House_Ownership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- 3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['rented' '</a:t>
            </a: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norent_noown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' 'owned']</a:t>
            </a:r>
          </a:p>
          <a:p>
            <a:pPr marL="342900" indent="-342900"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Profession – 51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 CITY – 317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4. STATE – 29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dataLabel.shape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: (252000, 12)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7896" y="3873571"/>
            <a:ext cx="6862960" cy="1669032"/>
          </a:xfrm>
          <a:prstGeom prst="rect">
            <a:avLst/>
          </a:prstGeom>
          <a:noFill/>
          <a:ln w="38100">
            <a:solidFill>
              <a:srgbClr val="265A60"/>
            </a:solidFill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0593" y="2665873"/>
            <a:ext cx="6865225" cy="1017467"/>
          </a:xfrm>
          <a:prstGeom prst="rect">
            <a:avLst/>
          </a:prstGeom>
          <a:noFill/>
          <a:ln w="38100">
            <a:solidFill>
              <a:srgbClr val="265A60"/>
            </a:solidFill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2-3.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전처리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224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18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8"/>
          <p:cNvSpPr txBox="1"/>
          <p:nvPr/>
        </p:nvSpPr>
        <p:spPr>
          <a:xfrm>
            <a:off x="518109" y="1080656"/>
            <a:ext cx="2075645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원핫인코</a:t>
            </a:r>
            <a:r>
              <a:rPr lang="ko-KR" altLang="en-US" sz="2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딩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9563" y="1932317"/>
            <a:ext cx="4347714" cy="441672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ts val="2500"/>
              </a:lnSpc>
            </a:pPr>
            <a:endParaRPr lang="en-US" altLang="ko-KR" sz="2000" b="1" dirty="0" smtClean="0">
              <a:solidFill>
                <a:prstClr val="black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House_Ownership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– 3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Profession – 51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 CITY – 317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4. STATE – 29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ts val="25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dataOneHot.shape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: (252000, 408): 51(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직업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)+317(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도시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)+29(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)+3(</a:t>
            </a:r>
            <a:r>
              <a:rPr lang="ko-KR" altLang="en-US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집여부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)+13(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원본변수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)-5(ID, House, Prof, CITY, STATE)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5735" y="1966822"/>
            <a:ext cx="6634431" cy="1396722"/>
          </a:xfrm>
          <a:prstGeom prst="rect">
            <a:avLst/>
          </a:prstGeom>
          <a:noFill/>
          <a:ln w="28575">
            <a:solidFill>
              <a:srgbClr val="265A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5465" y="3681788"/>
            <a:ext cx="6634701" cy="2639218"/>
          </a:xfrm>
          <a:prstGeom prst="rect">
            <a:avLst/>
          </a:prstGeom>
          <a:noFill/>
          <a:ln w="28575">
            <a:solidFill>
              <a:srgbClr val="265A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2-3.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전처리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983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19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8"/>
          <p:cNvSpPr txBox="1"/>
          <p:nvPr/>
        </p:nvSpPr>
        <p:spPr>
          <a:xfrm>
            <a:off x="518108" y="1080656"/>
            <a:ext cx="4455673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별 라벨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·</a:t>
            </a: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원핫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인코딩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108" y="2227313"/>
            <a:ext cx="4209169" cy="32452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6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500"/>
              </a:lnSpc>
            </a:pP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Profession 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51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 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–&gt; 15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종류의 </a:t>
            </a:r>
            <a:r>
              <a:rPr lang="ko-KR" altLang="en-US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dataLabel_pro.shape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: (252000, 12)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산업군별 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Label</a:t>
            </a:r>
            <a:r>
              <a:rPr lang="ko-KR" altLang="en-US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인코딩된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데이터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dataOneHot_pro.shape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:(252000, 372) 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산업군별 </a:t>
            </a: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OneHot</a:t>
            </a:r>
            <a:r>
              <a:rPr lang="ko-KR" altLang="en-US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인코딩된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데이터</a:t>
            </a:r>
          </a:p>
          <a:p>
            <a:pPr>
              <a:lnSpc>
                <a:spcPts val="2500"/>
              </a:lnSpc>
            </a:pP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3781" y="2166882"/>
            <a:ext cx="6951537" cy="2774401"/>
          </a:xfrm>
          <a:prstGeom prst="rect">
            <a:avLst/>
          </a:prstGeom>
          <a:noFill/>
          <a:ln w="28575">
            <a:solidFill>
              <a:srgbClr val="265A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2-3.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전처리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224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대각선 방향의 모서리가 잘린 사각형 13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437603" y="3973762"/>
            <a:ext cx="2533818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+mj-lt"/>
              <a:buNone/>
              <a:defRPr lang="ko-KR" altLang="en-US"/>
            </a:pPr>
            <a:endParaRPr lang="en-US" altLang="ko-KR" b="1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None/>
              <a:defRPr lang="ko-KR" altLang="en-US"/>
            </a:pPr>
            <a:endParaRPr lang="en-US" altLang="ko-KR" b="1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ko-KR" altLang="en-US" b="1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3355669786"/>
              </p:ext>
            </p:extLst>
          </p:nvPr>
        </p:nvGraphicFramePr>
        <p:xfrm>
          <a:off x="407041" y="1264428"/>
          <a:ext cx="1137156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INDEX</a:t>
            </a:r>
            <a:endParaRPr lang="ko-KR" altLang="en-US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600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20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8"/>
          <p:cNvSpPr txBox="1"/>
          <p:nvPr/>
        </p:nvSpPr>
        <p:spPr>
          <a:xfrm>
            <a:off x="518109" y="1080656"/>
            <a:ext cx="3264182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최종 전처리 데이터  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9839" y="1958107"/>
            <a:ext cx="5106837" cy="733425"/>
          </a:xfrm>
          <a:prstGeom prst="rect">
            <a:avLst/>
          </a:prstGeom>
          <a:noFill/>
          <a:ln w="28575">
            <a:solidFill>
              <a:srgbClr val="265A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19839" y="2749221"/>
            <a:ext cx="5107106" cy="1152525"/>
          </a:xfrm>
          <a:prstGeom prst="rect">
            <a:avLst/>
          </a:prstGeom>
          <a:noFill/>
          <a:ln w="28575">
            <a:solidFill>
              <a:srgbClr val="265A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4665" y="3973721"/>
            <a:ext cx="5074758" cy="704850"/>
          </a:xfrm>
          <a:prstGeom prst="rect">
            <a:avLst/>
          </a:prstGeom>
          <a:noFill/>
          <a:ln w="28575">
            <a:solidFill>
              <a:srgbClr val="265A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42394" y="4742013"/>
            <a:ext cx="5067029" cy="1581150"/>
          </a:xfrm>
          <a:prstGeom prst="rect">
            <a:avLst/>
          </a:prstGeom>
          <a:noFill/>
          <a:ln w="28575">
            <a:solidFill>
              <a:srgbClr val="265A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화살표 연결선 11"/>
          <p:cNvCxnSpPr>
            <a:endCxn id="7" idx="1"/>
          </p:cNvCxnSpPr>
          <p:nvPr/>
        </p:nvCxnSpPr>
        <p:spPr>
          <a:xfrm flipV="1">
            <a:off x="4059382" y="2324820"/>
            <a:ext cx="2260457" cy="47316"/>
          </a:xfrm>
          <a:prstGeom prst="straightConnector1">
            <a:avLst/>
          </a:prstGeom>
          <a:ln w="57150">
            <a:solidFill>
              <a:srgbClr val="265A6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18109" y="1929262"/>
            <a:ext cx="4347714" cy="7911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6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ts val="2500"/>
              </a:lnSpc>
            </a:pPr>
            <a:r>
              <a:rPr lang="en-US" altLang="ko-KR" dirty="0" err="1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dataLabel</a:t>
            </a:r>
            <a:r>
              <a:rPr lang="en-US" altLang="ko-KR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: (252000, 12)</a:t>
            </a:r>
          </a:p>
          <a:p>
            <a:pPr marL="342900" indent="-342900"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Label</a:t>
            </a:r>
            <a:r>
              <a:rPr lang="ko-KR" altLang="en-US" dirty="0" err="1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인코딩된</a:t>
            </a:r>
            <a:r>
              <a:rPr lang="ko-KR" altLang="en-US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데이터</a:t>
            </a:r>
            <a:endParaRPr lang="en-US" altLang="ko-KR" dirty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8109" y="4157662"/>
            <a:ext cx="4347714" cy="7911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6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en-US" altLang="ko-KR" dirty="0" err="1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dataLabel_pro</a:t>
            </a:r>
            <a:r>
              <a:rPr lang="en-US" altLang="ko-KR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: (252000, 12) 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산업군별 </a:t>
            </a:r>
            <a:r>
              <a:rPr lang="en-US" altLang="ko-KR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Label</a:t>
            </a:r>
            <a:r>
              <a:rPr lang="ko-KR" altLang="en-US" dirty="0" err="1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인코딩된</a:t>
            </a:r>
            <a:r>
              <a:rPr lang="ko-KR" altLang="en-US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데이터</a:t>
            </a:r>
            <a:endParaRPr lang="en-US" altLang="ko-KR" dirty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8109" y="5273025"/>
            <a:ext cx="4347714" cy="7911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6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en-US" altLang="ko-KR" dirty="0" err="1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dataOneHot_pro</a:t>
            </a:r>
            <a:r>
              <a:rPr lang="en-US" altLang="ko-KR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: (252000, 372) </a:t>
            </a:r>
            <a:endParaRPr lang="en-US" altLang="ko-KR" dirty="0" smtClean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산업군별 </a:t>
            </a:r>
            <a:r>
              <a:rPr lang="en-US" altLang="ko-KR" dirty="0" err="1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OneHot</a:t>
            </a:r>
            <a:r>
              <a:rPr lang="ko-KR" altLang="en-US" dirty="0" err="1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인코딩된</a:t>
            </a:r>
            <a:r>
              <a:rPr lang="ko-KR" altLang="en-US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데이터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4059381" y="3395817"/>
            <a:ext cx="2260457" cy="47316"/>
          </a:xfrm>
          <a:prstGeom prst="straightConnector1">
            <a:avLst/>
          </a:prstGeom>
          <a:ln w="57150">
            <a:solidFill>
              <a:srgbClr val="265A6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8" idx="3"/>
          </p:cNvCxnSpPr>
          <p:nvPr/>
        </p:nvCxnSpPr>
        <p:spPr>
          <a:xfrm flipV="1">
            <a:off x="4865823" y="5320674"/>
            <a:ext cx="1468842" cy="347908"/>
          </a:xfrm>
          <a:prstGeom prst="straightConnector1">
            <a:avLst/>
          </a:prstGeom>
          <a:ln w="57150">
            <a:solidFill>
              <a:srgbClr val="265A6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7" idx="3"/>
          </p:cNvCxnSpPr>
          <p:nvPr/>
        </p:nvCxnSpPr>
        <p:spPr>
          <a:xfrm flipV="1">
            <a:off x="4865823" y="4318433"/>
            <a:ext cx="1476571" cy="234786"/>
          </a:xfrm>
          <a:prstGeom prst="straightConnector1">
            <a:avLst/>
          </a:prstGeom>
          <a:ln w="57150">
            <a:solidFill>
              <a:srgbClr val="265A6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8109" y="3110634"/>
            <a:ext cx="4347714" cy="7911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6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ts val="2500"/>
              </a:lnSpc>
            </a:pPr>
            <a:r>
              <a:rPr lang="en-US" altLang="ko-KR" dirty="0" err="1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dataOneHot</a:t>
            </a:r>
            <a:r>
              <a:rPr lang="en-US" altLang="ko-KR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: (252000, 408)</a:t>
            </a:r>
          </a:p>
          <a:p>
            <a:pPr marL="342900" indent="-342900"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OneHot</a:t>
            </a:r>
            <a:r>
              <a:rPr lang="ko-KR" altLang="en-US" dirty="0" err="1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인코딩된</a:t>
            </a:r>
            <a:r>
              <a:rPr lang="ko-KR" altLang="en-US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데이터</a:t>
            </a:r>
            <a:endParaRPr lang="en-US" altLang="ko-KR" dirty="0">
              <a:solidFill>
                <a:srgbClr val="0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2-3.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전처리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434945" y="2324818"/>
            <a:ext cx="803564" cy="366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434945" y="4326146"/>
            <a:ext cx="803564" cy="366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19837" y="3551504"/>
            <a:ext cx="4971617" cy="366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19836" y="5485223"/>
            <a:ext cx="4971617" cy="837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24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대각선 방향의 모서리가 잘린 사각형 1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808611" y="1148519"/>
            <a:ext cx="4568428" cy="817331"/>
            <a:chOff x="5330" y="471811"/>
            <a:chExt cx="2043328" cy="817331"/>
          </a:xfrm>
        </p:grpSpPr>
        <p:sp>
          <p:nvSpPr>
            <p:cNvPr id="12" name="순서도: 카드 11"/>
            <p:cNvSpPr/>
            <p:nvPr/>
          </p:nvSpPr>
          <p:spPr>
            <a:xfrm>
              <a:off x="5330" y="471811"/>
              <a:ext cx="2043328" cy="817331"/>
            </a:xfrm>
            <a:prstGeom prst="flowChartPunchedCard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순서도: 카드 4"/>
            <p:cNvSpPr/>
            <p:nvPr/>
          </p:nvSpPr>
          <p:spPr>
            <a:xfrm>
              <a:off x="5330" y="635277"/>
              <a:ext cx="2043328" cy="653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lvl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8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3</a:t>
              </a:r>
              <a:r>
                <a:rPr lang="en-US" altLang="ko-KR" sz="2800" kern="1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 </a:t>
              </a:r>
              <a:r>
                <a:rPr lang="ko-KR" altLang="en-US" sz="2800" kern="1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데이터 분석</a:t>
              </a:r>
              <a:endParaRPr lang="ko-KR" altLang="en-US" sz="2800" kern="12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808611" y="1965850"/>
            <a:ext cx="4568428" cy="3657712"/>
            <a:chOff x="5330" y="1289142"/>
            <a:chExt cx="2043328" cy="3657712"/>
          </a:xfrm>
        </p:grpSpPr>
        <p:sp>
          <p:nvSpPr>
            <p:cNvPr id="9" name="직사각형 8"/>
            <p:cNvSpPr/>
            <p:nvPr/>
          </p:nvSpPr>
          <p:spPr>
            <a:xfrm>
              <a:off x="5330" y="1289142"/>
              <a:ext cx="2043328" cy="3657712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직사각형 10"/>
            <p:cNvSpPr/>
            <p:nvPr/>
          </p:nvSpPr>
          <p:spPr>
            <a:xfrm>
              <a:off x="5330" y="1289142"/>
              <a:ext cx="2043328" cy="3657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0" lvl="1" algn="l" defTabSz="889000" latinLnBrk="1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400" kern="12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3-1. </a:t>
              </a:r>
              <a:r>
                <a:rPr lang="ko-KR" altLang="en-US" sz="2400" kern="12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분석모델</a:t>
              </a:r>
              <a:endParaRPr lang="en-US" altLang="ko-KR" sz="2400" kern="12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lvl="1" algn="l" defTabSz="889000" latinLnBrk="1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4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3-2. </a:t>
              </a:r>
              <a:r>
                <a:rPr lang="ko-KR" altLang="en-US" sz="24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최적모델 선택</a:t>
              </a:r>
              <a:endParaRPr lang="ko-KR" altLang="en-US" sz="2400" kern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128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22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-1.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분석모델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335791"/>
              </p:ext>
            </p:extLst>
          </p:nvPr>
        </p:nvGraphicFramePr>
        <p:xfrm>
          <a:off x="799163" y="1052950"/>
          <a:ext cx="10593676" cy="53086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48419"/>
                <a:gridCol w="2648419"/>
                <a:gridCol w="2648419"/>
                <a:gridCol w="2648419"/>
              </a:tblGrid>
              <a:tr h="48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모델명</a:t>
                      </a:r>
                      <a:endParaRPr lang="ko-KR" altLang="en-US" sz="2000" b="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정확도</a:t>
                      </a:r>
                      <a:r>
                        <a:rPr lang="en-US" altLang="ko-KR" sz="20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(Train)</a:t>
                      </a:r>
                      <a:endParaRPr lang="ko-KR" altLang="en-US" sz="2000" b="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정확도</a:t>
                      </a:r>
                      <a:r>
                        <a:rPr lang="en-US" altLang="ko-KR" sz="20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(Test)</a:t>
                      </a:r>
                      <a:endParaRPr lang="ko-KR" altLang="en-US" sz="2000" b="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과적합여부</a:t>
                      </a:r>
                      <a:endParaRPr lang="ko-KR" altLang="en-US" sz="2000" b="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482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LogisticRegression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87.65 %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87.81 %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482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KNN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90.06 %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89.41 %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482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SVM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87.65 %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87.80  %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482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MLP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89.33 %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88.96  %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482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NaiveBayes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87.65 %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87.81 %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482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DecisionTree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87.80 %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87.71</a:t>
                      </a:r>
                      <a:r>
                        <a:rPr lang="en-US" altLang="ko-KR" baseline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482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Randomforest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93.71 %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90.06 %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482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XGBClassifier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91.38 %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89.83 %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482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LGBMClassifier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90.41 %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89.59 %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482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Tensor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87.73 %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87.60 %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884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23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3-2.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최적모델 선택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975042"/>
              </p:ext>
            </p:extLst>
          </p:nvPr>
        </p:nvGraphicFramePr>
        <p:xfrm>
          <a:off x="539894" y="1039090"/>
          <a:ext cx="11014795" cy="51657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02959"/>
                <a:gridCol w="1455074"/>
                <a:gridCol w="3103418"/>
                <a:gridCol w="2050385"/>
                <a:gridCol w="2202959"/>
              </a:tblGrid>
              <a:tr h="564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모델명</a:t>
                      </a:r>
                      <a:endParaRPr lang="ko-KR" altLang="en-US" b="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모델 정확도</a:t>
                      </a:r>
                      <a:endParaRPr lang="ko-KR" altLang="en-US" sz="1800" b="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GridSearchCV</a:t>
                      </a:r>
                      <a:r>
                        <a:rPr lang="ko-KR" altLang="en-US" sz="16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의 </a:t>
                      </a:r>
                      <a:endParaRPr lang="en-US" altLang="ko-KR" sz="1600" b="0" dirty="0" smtClean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최적 파라미터</a:t>
                      </a:r>
                      <a:endParaRPr lang="ko-KR" altLang="en-US" sz="1600" b="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GridSearchCV</a:t>
                      </a:r>
                      <a:r>
                        <a:rPr lang="ko-KR" altLang="en-US" sz="16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의 </a:t>
                      </a:r>
                      <a:endParaRPr lang="en-US" altLang="ko-KR" sz="1600" b="0" dirty="0" smtClean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최고 정확도</a:t>
                      </a:r>
                      <a:endParaRPr lang="ko-KR" altLang="en-US" sz="1600" b="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Cross Validation </a:t>
                      </a:r>
                      <a:r>
                        <a:rPr lang="ko-KR" altLang="en-US" sz="1600" b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이후 평균 정확도</a:t>
                      </a:r>
                      <a:endParaRPr lang="ko-KR" altLang="en-US" sz="1600" b="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564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LogisticRegression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87.81 %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‘C': 0.01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87.81 %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87.70 %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361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KNN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89.41%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</a:t>
                      </a:r>
                      <a:r>
                        <a:rPr lang="en-US" sz="1400" kern="12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n_neighbors</a:t>
                      </a:r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': 15</a:t>
                      </a:r>
                      <a:endParaRPr lang="ko-KR" altLang="en-US" sz="14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89.41%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89.41%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361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SVM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87.80 %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'C': 0.01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87.80%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87.80</a:t>
                      </a:r>
                      <a:r>
                        <a:rPr lang="en-US" altLang="ko-KR" sz="1600" baseline="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599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MLP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88.82 %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</a:t>
                      </a:r>
                      <a:r>
                        <a:rPr lang="en-US" sz="1400" kern="12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hidden_layer_sizes</a:t>
                      </a:r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': 4,</a:t>
                      </a:r>
                    </a:p>
                    <a:p>
                      <a:pPr latinLnBrk="1"/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</a:t>
                      </a:r>
                      <a:r>
                        <a:rPr lang="en-US" sz="1400" kern="12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learning_rate_init</a:t>
                      </a:r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': 0.1</a:t>
                      </a:r>
                      <a:endParaRPr lang="ko-KR" altLang="en-US" sz="14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88.96 %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88.15%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361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NaiveBayes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87.81 %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87.70 %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361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DecisionTree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87.71%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87.71%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361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Randomforest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90.06 %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</a:t>
                      </a:r>
                      <a:r>
                        <a:rPr lang="en-US" sz="1400" kern="12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n_estimators</a:t>
                      </a:r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': 500</a:t>
                      </a:r>
                      <a:endParaRPr lang="ko-KR" altLang="en-US" sz="14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90.06%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90.06 %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5049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XGBClassifier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88.25 %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</a:t>
                      </a:r>
                      <a:r>
                        <a:rPr lang="en-US" sz="1400" kern="12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max_depth</a:t>
                      </a:r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': 10, </a:t>
                      </a:r>
                    </a:p>
                    <a:p>
                      <a:pPr latinLnBrk="1"/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‘</a:t>
                      </a:r>
                      <a:r>
                        <a:rPr lang="en-US" sz="1400" kern="12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n_estimators</a:t>
                      </a:r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': 300</a:t>
                      </a:r>
                      <a:endParaRPr lang="ko-KR" altLang="en-US" sz="14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89.83 %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89.69 %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5049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LGBMClassifier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87.94 %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</a:t>
                      </a:r>
                      <a:r>
                        <a:rPr lang="en-US" sz="1400" kern="12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max_depth</a:t>
                      </a:r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': 30, </a:t>
                      </a:r>
                    </a:p>
                    <a:p>
                      <a:pPr latinLnBrk="1"/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</a:t>
                      </a:r>
                      <a:r>
                        <a:rPr lang="en-US" sz="1400" kern="1200" dirty="0" err="1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n_estimators</a:t>
                      </a:r>
                      <a:r>
                        <a:rPr lang="en-US" sz="14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': 1000</a:t>
                      </a:r>
                      <a:endParaRPr lang="ko-KR" altLang="en-US" sz="14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89.59 %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89.83 %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  <a:tr h="564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Tensor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87.60 %</a:t>
                      </a:r>
                      <a:endParaRPr lang="ko-KR" altLang="en-US" sz="1600" dirty="0" smtClean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  <a:p>
                      <a:pPr latinLnBrk="1"/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x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87.60 %</a:t>
                      </a:r>
                      <a:endParaRPr lang="ko-KR" altLang="en-US" sz="1600" dirty="0"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71789" y="4156364"/>
            <a:ext cx="1104207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1789" y="5070764"/>
            <a:ext cx="1104207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1789" y="5652655"/>
            <a:ext cx="1104207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84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24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3-2.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최적모델 선택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2921" y="5157162"/>
            <a:ext cx="4643717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</a:t>
            </a:r>
            <a:r>
              <a:rPr lang="en-US" altLang="ko-KR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onehot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</a:t>
            </a:r>
            <a:r>
              <a:rPr lang="en-US" altLang="ko-KR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ver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</a:t>
            </a: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미포함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직업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도시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 포함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정확도 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90.06 %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총 </a:t>
            </a:r>
            <a:r>
              <a:rPr lang="ko-KR" altLang="en-US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갯수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:75600, </a:t>
            </a:r>
            <a:r>
              <a:rPr lang="ko-KR" altLang="en-US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오류수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:7870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confusion_matrix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b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[63123 3215]</a:t>
            </a:r>
            <a:b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[ 4297 4965]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74923" y="5159780"/>
            <a:ext cx="4627280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[simple </a:t>
            </a:r>
            <a:r>
              <a:rPr lang="en-US" altLang="ko-KR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ver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</a:t>
            </a: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포함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직업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도시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 제외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정확도 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90.01 %</a:t>
            </a:r>
            <a:endParaRPr lang="en-US" altLang="ko-KR" sz="16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총 </a:t>
            </a:r>
            <a:r>
              <a:rPr lang="ko-KR" altLang="en-US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갯수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:75600, </a:t>
            </a:r>
            <a:r>
              <a:rPr lang="ko-KR" altLang="en-US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오류수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:7797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confusion_matrix</a:t>
            </a:r>
            <a:r>
              <a:rPr 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br>
              <a:rPr 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[63067 3271]</a:t>
            </a:r>
            <a:br>
              <a:rPr 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[ 4281 4981]</a:t>
            </a:r>
            <a:endParaRPr lang="en-US" altLang="ko-KR" sz="1600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9" name="Picture 5" descr="C:\Users\acorn\Desktop\final모델정리\Random_Forest\RandomForest_ro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921" y="1686074"/>
            <a:ext cx="4643717" cy="3466801"/>
          </a:xfrm>
          <a:prstGeom prst="rect">
            <a:avLst/>
          </a:prstGeom>
          <a:noFill/>
          <a:ln w="28575">
            <a:solidFill>
              <a:srgbClr val="265A60"/>
            </a:solidFill>
          </a:ln>
        </p:spPr>
      </p:pic>
      <p:pic>
        <p:nvPicPr>
          <p:cNvPr id="10" name="Picture 6" descr="C:\Users\acorn\Desktop\final모델정리\Random_Forest\simplerRandomForest_ro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74922" y="1688692"/>
            <a:ext cx="4627280" cy="3471088"/>
          </a:xfrm>
          <a:prstGeom prst="rect">
            <a:avLst/>
          </a:prstGeom>
          <a:noFill/>
          <a:ln w="28575">
            <a:solidFill>
              <a:srgbClr val="265A60"/>
            </a:solidFill>
          </a:ln>
        </p:spPr>
      </p:pic>
      <p:sp>
        <p:nvSpPr>
          <p:cNvPr id="11" name="TextBox 8"/>
          <p:cNvSpPr txBox="1"/>
          <p:nvPr/>
        </p:nvSpPr>
        <p:spPr>
          <a:xfrm>
            <a:off x="4634346" y="789709"/>
            <a:ext cx="2923309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RandomForest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642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25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3-2.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최적모델 선택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2921" y="5157162"/>
            <a:ext cx="4643717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onehot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ver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미포함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직업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도시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 포함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정확도 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89.83 %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총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갯수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:75600,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오류수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7870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confusion_matrix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b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[64412 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1971]</a:t>
            </a:r>
            <a:b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[ 5899 3318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]</a:t>
            </a:r>
            <a:endParaRPr lang="en-US" altLang="ko-KR" sz="16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74923" y="5159780"/>
            <a:ext cx="4627280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[simple </a:t>
            </a:r>
            <a:r>
              <a:rPr lang="en-US" altLang="ko-KR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ver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포함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직업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도시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 제외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정확도 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89.81 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총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갯수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:75600,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오류수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7797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confusion_matrix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b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[64294 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2089]</a:t>
            </a:r>
            <a:b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[ 5708 3509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]</a:t>
            </a:r>
            <a:endParaRPr lang="en-US" altLang="ko-KR" sz="16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634346" y="789709"/>
            <a:ext cx="2923309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LGBM Classifier</a:t>
            </a:r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2921" y="1692979"/>
            <a:ext cx="4643717" cy="3466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58486" y="1686074"/>
            <a:ext cx="4643717" cy="34668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142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26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3-2.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최적모델 선택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2921" y="5157162"/>
            <a:ext cx="4643717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onehot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ver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미포함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직업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도시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 포함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정확도 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87.60 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총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갯수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:75600,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오류수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9368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confusion_matrix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b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66232 0]</a:t>
            </a:r>
            <a:b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[ 9368 0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]</a:t>
            </a:r>
            <a:endParaRPr lang="ko-KR" altLang="en-US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74923" y="5159780"/>
            <a:ext cx="4627280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[simple </a:t>
            </a:r>
            <a:r>
              <a:rPr lang="en-US" altLang="ko-KR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ver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포함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직업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도시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 제외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정확도 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87.60 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총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갯수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:75600, </a:t>
            </a:r>
            <a:r>
              <a:rPr lang="ko-KR" altLang="en-US" sz="16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오류수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9368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confusion_matrix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b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66232 0]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[ </a:t>
            </a:r>
            <a:r>
              <a:rPr lang="en-US" altLang="ko-KR" sz="1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9368 0</a:t>
            </a:r>
            <a:r>
              <a:rPr lang="en-US" altLang="ko-KR" sz="16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]</a:t>
            </a:r>
            <a:endParaRPr lang="ko-KR" altLang="en-US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634346" y="789709"/>
            <a:ext cx="2923309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Tensor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2921" y="1692979"/>
            <a:ext cx="4643717" cy="3466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58486" y="1686074"/>
            <a:ext cx="4643717" cy="34668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0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대각선 방향의 모서리가 잘린 사각형 1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808611" y="1148519"/>
            <a:ext cx="4568428" cy="817331"/>
            <a:chOff x="5330" y="471811"/>
            <a:chExt cx="2043328" cy="817331"/>
          </a:xfrm>
        </p:grpSpPr>
        <p:sp>
          <p:nvSpPr>
            <p:cNvPr id="12" name="순서도: 카드 11"/>
            <p:cNvSpPr/>
            <p:nvPr/>
          </p:nvSpPr>
          <p:spPr>
            <a:xfrm>
              <a:off x="5330" y="471811"/>
              <a:ext cx="2043328" cy="817331"/>
            </a:xfrm>
            <a:prstGeom prst="flowChartPunchedCard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순서도: 카드 4"/>
            <p:cNvSpPr/>
            <p:nvPr/>
          </p:nvSpPr>
          <p:spPr>
            <a:xfrm>
              <a:off x="5330" y="635277"/>
              <a:ext cx="2043328" cy="653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lvl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8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4</a:t>
              </a:r>
              <a:r>
                <a:rPr lang="en-US" altLang="ko-KR" sz="2800" kern="1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 </a:t>
              </a:r>
              <a:r>
                <a:rPr lang="ko-KR" altLang="en-US" sz="28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예측 및 결론</a:t>
              </a:r>
              <a:endParaRPr lang="ko-KR" altLang="en-US" sz="2800" kern="12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808611" y="1965850"/>
            <a:ext cx="4568428" cy="3657712"/>
            <a:chOff x="5330" y="1289142"/>
            <a:chExt cx="2043328" cy="3657712"/>
          </a:xfrm>
        </p:grpSpPr>
        <p:sp>
          <p:nvSpPr>
            <p:cNvPr id="9" name="직사각형 8"/>
            <p:cNvSpPr/>
            <p:nvPr/>
          </p:nvSpPr>
          <p:spPr>
            <a:xfrm>
              <a:off x="5330" y="1289142"/>
              <a:ext cx="2043328" cy="3657712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직사각형 10"/>
            <p:cNvSpPr/>
            <p:nvPr/>
          </p:nvSpPr>
          <p:spPr>
            <a:xfrm>
              <a:off x="5330" y="1289142"/>
              <a:ext cx="2043328" cy="3657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0" lvl="1" algn="l" defTabSz="889000" latinLnBrk="1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4</a:t>
              </a:r>
              <a:r>
                <a:rPr lang="en-US" altLang="ko-KR" sz="2400" kern="12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-1. </a:t>
              </a:r>
              <a:r>
                <a:rPr lang="ko-KR" altLang="en-US" sz="2400" kern="12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예측분석 결과</a:t>
              </a:r>
              <a:endParaRPr lang="en-US" altLang="ko-KR" sz="2400" kern="12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lvl="1" algn="l" defTabSz="889000" latinLnBrk="1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4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4-2. </a:t>
              </a:r>
              <a:r>
                <a:rPr lang="ko-KR" altLang="en-US" sz="24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기대효과 및 개선사항</a:t>
              </a:r>
              <a:endParaRPr lang="ko-KR" altLang="en-US" sz="2400" kern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128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28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4-1.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예측 및 결론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예측 및 분석 결과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1053" y="1374200"/>
            <a:ext cx="108342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RandomForest</a:t>
            </a:r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LGBM(</a:t>
            </a:r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분류정확도 상위 </a:t>
            </a:r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+ tensor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예측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모델</a:t>
            </a:r>
            <a:endParaRPr lang="en-US" altLang="ko-KR" sz="2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예측 모델 변수 추출 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도시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직업 변수를 제외</a:t>
            </a: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산업군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추가 새로운 예측 모델 생성</a:t>
            </a:r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본인의 정보 입력 시</a:t>
            </a:r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 모델 별로 채무불이행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예측</a:t>
            </a:r>
            <a:endParaRPr lang="en-US" altLang="ko-KR" sz="2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400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471053" y="3762573"/>
            <a:ext cx="4289418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채무불이행 여부 예측 과정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84632435"/>
              </p:ext>
            </p:extLst>
          </p:nvPr>
        </p:nvGraphicFramePr>
        <p:xfrm>
          <a:off x="471053" y="3700271"/>
          <a:ext cx="11272109" cy="3045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8642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buFontTx/>
              <a:buChar char="-"/>
            </a:pPr>
            <a:endParaRPr lang="en-US" altLang="ko-KR" sz="20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7309" y="1731818"/>
            <a:ext cx="4946073" cy="457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대출심사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시간 및 장소의 제약이 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줄어든다</a:t>
            </a: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대출심사의 </a:t>
            </a:r>
            <a:r>
              <a:rPr lang="ko-KR" altLang="en-US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접근성이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좋다</a:t>
            </a: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자가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대출심사 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가능</a:t>
            </a: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인도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데이터로 인도시장 진출 가능성 </a:t>
            </a: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대출업무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효율성 증대</a:t>
            </a:r>
            <a:endParaRPr lang="en-US" altLang="ko-KR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29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4-2.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예측 및 결론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기대효과 및 개선사항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1579417" y="979484"/>
            <a:ext cx="2881745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기대효과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7744690" y="979484"/>
            <a:ext cx="2881745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개선사항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Straight Connector 3"/>
          <p:cNvCxnSpPr/>
          <p:nvPr/>
        </p:nvCxnSpPr>
        <p:spPr>
          <a:xfrm>
            <a:off x="6071799" y="926120"/>
            <a:ext cx="770" cy="593188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712525" y="1731818"/>
            <a:ext cx="4946073" cy="457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한국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데이터가 아닌 인도데이터 </a:t>
            </a:r>
            <a:endParaRPr lang="en-US" altLang="ko-KR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한국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실정에 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맞지 않을 수 있음</a:t>
            </a: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비지도학습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제외</a:t>
            </a:r>
            <a:r>
              <a:rPr lang="en-US" altLang="ko-KR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군집화</a:t>
            </a:r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새로운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데이터의 </a:t>
            </a:r>
            <a:r>
              <a:rPr lang="en-US" altLang="ko-KR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저장을 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통한 예측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모델 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업데이트 </a:t>
            </a: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구현 </a:t>
            </a: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변수의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효과가 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확연히 드러나지 않는다</a:t>
            </a:r>
            <a:endParaRPr lang="en-US" altLang="ko-KR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 </a:t>
            </a:r>
            <a:r>
              <a:rPr lang="en-US" altLang="ko-KR" dirty="0" smtClean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리스크가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큰 사람과 낮은 사람의 구분이 </a:t>
            </a:r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</a:t>
            </a:r>
            <a:endParaRPr lang="en-US" altLang="ko-KR" dirty="0" smtClean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     두드러지지 않는다</a:t>
            </a:r>
            <a:endParaRPr lang="en-US" altLang="ko-KR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642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대각선 방향의 모서리가 잘린 사각형 1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808611" y="1148519"/>
            <a:ext cx="4568428" cy="817331"/>
            <a:chOff x="5330" y="471811"/>
            <a:chExt cx="2043328" cy="817331"/>
          </a:xfrm>
        </p:grpSpPr>
        <p:sp>
          <p:nvSpPr>
            <p:cNvPr id="12" name="순서도: 카드 11"/>
            <p:cNvSpPr/>
            <p:nvPr/>
          </p:nvSpPr>
          <p:spPr>
            <a:xfrm>
              <a:off x="5330" y="471811"/>
              <a:ext cx="2043328" cy="817331"/>
            </a:xfrm>
            <a:prstGeom prst="flowChartPunchedCard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순서도: 카드 4"/>
            <p:cNvSpPr/>
            <p:nvPr/>
          </p:nvSpPr>
          <p:spPr>
            <a:xfrm>
              <a:off x="5330" y="635277"/>
              <a:ext cx="2043328" cy="653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lvl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800" kern="1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1. </a:t>
              </a:r>
              <a:r>
                <a:rPr lang="ko-KR" altLang="en-US" sz="2800" kern="1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개요</a:t>
              </a:r>
              <a:endParaRPr lang="ko-KR" altLang="en-US" sz="2800" kern="12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808611" y="1965850"/>
            <a:ext cx="4568428" cy="3657712"/>
            <a:chOff x="5330" y="1289142"/>
            <a:chExt cx="2043328" cy="3657712"/>
          </a:xfrm>
        </p:grpSpPr>
        <p:sp>
          <p:nvSpPr>
            <p:cNvPr id="9" name="직사각형 8"/>
            <p:cNvSpPr/>
            <p:nvPr/>
          </p:nvSpPr>
          <p:spPr>
            <a:xfrm>
              <a:off x="5330" y="1289142"/>
              <a:ext cx="2043328" cy="3657712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직사각형 10"/>
            <p:cNvSpPr/>
            <p:nvPr/>
          </p:nvSpPr>
          <p:spPr>
            <a:xfrm>
              <a:off x="5330" y="1289142"/>
              <a:ext cx="2043328" cy="3657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0" lvl="1" algn="l" defTabSz="889000" latinLnBrk="1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400" kern="12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1-1. </a:t>
              </a:r>
              <a:r>
                <a:rPr lang="ko-KR" altLang="en-US" sz="2400" kern="12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팀 소개</a:t>
              </a:r>
              <a:endPara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lvl="1" algn="l" defTabSz="889000" latinLnBrk="1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4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1-2. </a:t>
              </a:r>
              <a:r>
                <a:rPr lang="ko-KR" altLang="en-US" sz="2400" kern="12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분석배경</a:t>
              </a:r>
              <a:endParaRPr lang="ko-KR" altLang="en-US" sz="2400" kern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lvl="1" algn="l" defTabSz="889000" latinLnBrk="1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400" kern="12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1-3. </a:t>
              </a:r>
              <a:r>
                <a:rPr lang="ko-KR" altLang="en-US" sz="2400" kern="12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분석환경</a:t>
              </a:r>
              <a:endParaRPr lang="ko-KR" altLang="en-US" sz="2400" kern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022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2119745" y="1623145"/>
            <a:ext cx="8478982" cy="3602182"/>
          </a:xfrm>
          <a:prstGeom prst="rightArrow">
            <a:avLst/>
          </a:prstGeom>
          <a:solidFill>
            <a:srgbClr val="305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LRA </a:t>
            </a:r>
            <a:r>
              <a:rPr lang="ko-KR" altLang="en-US" sz="4400" dirty="0" smtClean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웹 구경하러 가겠습니다</a:t>
            </a:r>
            <a:endParaRPr lang="ko-KR" altLang="en-US" sz="4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850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감사합니다</a:t>
            </a:r>
            <a:r>
              <a:rPr lang="en-US" altLang="ko-KR" sz="80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  <a:endParaRPr lang="ko-KR" altLang="en-US" sz="80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850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4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-1.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개요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팀 소개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518109" y="1080656"/>
            <a:ext cx="5253908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S2gmo2d </a:t>
            </a: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멤버를 소개합니다</a:t>
            </a:r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767624" y="4630567"/>
            <a:ext cx="124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내용을 입력해주세요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/>
          </p:cNvPr>
          <p:cNvSpPr txBox="1"/>
          <p:nvPr/>
        </p:nvSpPr>
        <p:spPr>
          <a:xfrm>
            <a:off x="767624" y="4846725"/>
            <a:ext cx="124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내용을 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입력해주세요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743648" y="3720630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/>
          </p:cNvPr>
          <p:cNvSpPr txBox="1"/>
          <p:nvPr/>
        </p:nvSpPr>
        <p:spPr>
          <a:xfrm>
            <a:off x="2624580" y="4414409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내용을 입력해주세요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/>
          </p:cNvPr>
          <p:cNvSpPr txBox="1"/>
          <p:nvPr/>
        </p:nvSpPr>
        <p:spPr>
          <a:xfrm>
            <a:off x="2624580" y="4630566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내용을 입력해주세요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/>
          </p:cNvPr>
          <p:cNvSpPr txBox="1"/>
          <p:nvPr/>
        </p:nvSpPr>
        <p:spPr>
          <a:xfrm>
            <a:off x="2624580" y="4846724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내용을 입력해주세요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사각형: 둥근 모서리 97">
            <a:extLst/>
          </p:cNvPr>
          <p:cNvSpPr/>
          <p:nvPr/>
        </p:nvSpPr>
        <p:spPr>
          <a:xfrm>
            <a:off x="10080185" y="1775719"/>
            <a:ext cx="1861298" cy="422671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/>
          </p:cNvPr>
          <p:cNvSpPr txBox="1"/>
          <p:nvPr/>
        </p:nvSpPr>
        <p:spPr>
          <a:xfrm>
            <a:off x="10514567" y="390672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조광현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6" name="그림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7197" y="2313086"/>
            <a:ext cx="959515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10419634" y="3720631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95">
            <a:extLst/>
          </p:cNvPr>
          <p:cNvSpPr/>
          <p:nvPr/>
        </p:nvSpPr>
        <p:spPr>
          <a:xfrm>
            <a:off x="413175" y="1775719"/>
            <a:ext cx="1861298" cy="42267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TextBox 21">
            <a:extLst/>
          </p:cNvPr>
          <p:cNvSpPr txBox="1"/>
          <p:nvPr/>
        </p:nvSpPr>
        <p:spPr>
          <a:xfrm>
            <a:off x="847109" y="3906726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김성우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3" name="그림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6701" y="2313086"/>
            <a:ext cx="1111909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cxnSp>
        <p:nvCxnSpPr>
          <p:cNvPr id="24" name="직선 연결선 23"/>
          <p:cNvCxnSpPr/>
          <p:nvPr/>
        </p:nvCxnSpPr>
        <p:spPr>
          <a:xfrm>
            <a:off x="752177" y="3720631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/>
          </p:cNvPr>
          <p:cNvSpPr txBox="1"/>
          <p:nvPr/>
        </p:nvSpPr>
        <p:spPr>
          <a:xfrm>
            <a:off x="995235" y="5620205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구현</a:t>
            </a:r>
          </a:p>
        </p:txBody>
      </p:sp>
      <p:sp>
        <p:nvSpPr>
          <p:cNvPr id="28" name="사각형: 둥근 모서리 95">
            <a:extLst/>
          </p:cNvPr>
          <p:cNvSpPr/>
          <p:nvPr/>
        </p:nvSpPr>
        <p:spPr>
          <a:xfrm>
            <a:off x="2334752" y="1775719"/>
            <a:ext cx="1861298" cy="42267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TextBox 28">
            <a:extLst/>
          </p:cNvPr>
          <p:cNvSpPr txBox="1"/>
          <p:nvPr/>
        </p:nvSpPr>
        <p:spPr>
          <a:xfrm>
            <a:off x="2768687" y="3906726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권은별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0" name="그림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4408" y="2334075"/>
            <a:ext cx="1021602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2673754" y="3720631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/>
          </p:cNvPr>
          <p:cNvSpPr txBox="1"/>
          <p:nvPr/>
        </p:nvSpPr>
        <p:spPr>
          <a:xfrm>
            <a:off x="2772892" y="470151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4" name="TextBox 33">
            <a:extLst/>
          </p:cNvPr>
          <p:cNvSpPr txBox="1"/>
          <p:nvPr/>
        </p:nvSpPr>
        <p:spPr>
          <a:xfrm>
            <a:off x="2915594" y="5347804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구현</a:t>
            </a:r>
          </a:p>
        </p:txBody>
      </p:sp>
      <p:sp>
        <p:nvSpPr>
          <p:cNvPr id="35" name="사각형: 둥근 모서리 96">
            <a:extLst/>
          </p:cNvPr>
          <p:cNvSpPr/>
          <p:nvPr/>
        </p:nvSpPr>
        <p:spPr>
          <a:xfrm>
            <a:off x="6220636" y="1775719"/>
            <a:ext cx="1861298" cy="42267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6" name="TextBox 35">
            <a:extLst/>
          </p:cNvPr>
          <p:cNvSpPr txBox="1"/>
          <p:nvPr/>
        </p:nvSpPr>
        <p:spPr>
          <a:xfrm>
            <a:off x="6644625" y="390672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이승조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7" name="그림 3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9943" y="2313086"/>
            <a:ext cx="1055467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연결선 37"/>
          <p:cNvCxnSpPr/>
          <p:nvPr/>
        </p:nvCxnSpPr>
        <p:spPr>
          <a:xfrm>
            <a:off x="6549692" y="3720631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97">
            <a:extLst/>
          </p:cNvPr>
          <p:cNvSpPr/>
          <p:nvPr/>
        </p:nvSpPr>
        <p:spPr>
          <a:xfrm>
            <a:off x="8153118" y="1775719"/>
            <a:ext cx="1861298" cy="422671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3" name="TextBox 42">
            <a:extLst/>
          </p:cNvPr>
          <p:cNvSpPr txBox="1"/>
          <p:nvPr/>
        </p:nvSpPr>
        <p:spPr>
          <a:xfrm>
            <a:off x="8587500" y="390672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조경훈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44" name="그림 4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4731" y="2313086"/>
            <a:ext cx="1010313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연결선 44"/>
          <p:cNvCxnSpPr/>
          <p:nvPr/>
        </p:nvCxnSpPr>
        <p:spPr>
          <a:xfrm>
            <a:off x="8492567" y="3720631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96">
            <a:extLst/>
          </p:cNvPr>
          <p:cNvSpPr/>
          <p:nvPr/>
        </p:nvSpPr>
        <p:spPr>
          <a:xfrm>
            <a:off x="4270132" y="1775719"/>
            <a:ext cx="1861298" cy="42267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0" name="TextBox 49">
            <a:extLst/>
          </p:cNvPr>
          <p:cNvSpPr txBox="1"/>
          <p:nvPr/>
        </p:nvSpPr>
        <p:spPr>
          <a:xfrm>
            <a:off x="4694121" y="390672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박경문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51" name="그림 5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795" y="2313086"/>
            <a:ext cx="1066755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직선 연결선 51"/>
          <p:cNvCxnSpPr/>
          <p:nvPr/>
        </p:nvCxnSpPr>
        <p:spPr>
          <a:xfrm>
            <a:off x="4599188" y="3720631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/>
          </p:cNvPr>
          <p:cNvSpPr txBox="1"/>
          <p:nvPr/>
        </p:nvSpPr>
        <p:spPr>
          <a:xfrm>
            <a:off x="4642591" y="4414410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전처리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4" name="TextBox 53">
            <a:extLst/>
          </p:cNvPr>
          <p:cNvSpPr txBox="1"/>
          <p:nvPr/>
        </p:nvSpPr>
        <p:spPr>
          <a:xfrm>
            <a:off x="4720337" y="470679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</a:t>
            </a:r>
            <a:endParaRPr lang="en-US" altLang="ko-KR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5" name="TextBox 54">
            <a:extLst/>
          </p:cNvPr>
          <p:cNvSpPr txBox="1"/>
          <p:nvPr/>
        </p:nvSpPr>
        <p:spPr>
          <a:xfrm>
            <a:off x="4758240" y="5002446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예측 분석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6" name="TextBox 55">
            <a:extLst/>
          </p:cNvPr>
          <p:cNvSpPr txBox="1"/>
          <p:nvPr/>
        </p:nvSpPr>
        <p:spPr>
          <a:xfrm>
            <a:off x="839744" y="469059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7" name="TextBox 56">
            <a:extLst/>
          </p:cNvPr>
          <p:cNvSpPr txBox="1"/>
          <p:nvPr/>
        </p:nvSpPr>
        <p:spPr>
          <a:xfrm>
            <a:off x="917487" y="4994112"/>
            <a:ext cx="854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예측 분석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8" name="TextBox 57">
            <a:extLst/>
          </p:cNvPr>
          <p:cNvSpPr txBox="1"/>
          <p:nvPr/>
        </p:nvSpPr>
        <p:spPr>
          <a:xfrm>
            <a:off x="1097025" y="4382821"/>
            <a:ext cx="495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팀</a:t>
            </a:r>
            <a:r>
              <a:rPr lang="ko-KR" altLang="en-US" sz="14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</a:t>
            </a:r>
          </a:p>
        </p:txBody>
      </p:sp>
      <p:sp>
        <p:nvSpPr>
          <p:cNvPr id="60" name="TextBox 59">
            <a:extLst/>
          </p:cNvPr>
          <p:cNvSpPr txBox="1"/>
          <p:nvPr/>
        </p:nvSpPr>
        <p:spPr>
          <a:xfrm>
            <a:off x="2874683" y="4403804"/>
            <a:ext cx="806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기초통</a:t>
            </a:r>
            <a:r>
              <a:rPr lang="ko-KR" altLang="en-US" sz="14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계</a:t>
            </a:r>
          </a:p>
        </p:txBody>
      </p:sp>
      <p:sp>
        <p:nvSpPr>
          <p:cNvPr id="61" name="TextBox 60">
            <a:extLst/>
          </p:cNvPr>
          <p:cNvSpPr txBox="1"/>
          <p:nvPr/>
        </p:nvSpPr>
        <p:spPr>
          <a:xfrm>
            <a:off x="2701361" y="5014573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데이터시각화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2" name="TextBox 61">
            <a:extLst/>
          </p:cNvPr>
          <p:cNvSpPr txBox="1"/>
          <p:nvPr/>
        </p:nvSpPr>
        <p:spPr>
          <a:xfrm>
            <a:off x="718067" y="5301889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사이트 디자인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3" name="TextBox 62">
            <a:extLst/>
          </p:cNvPr>
          <p:cNvSpPr txBox="1"/>
          <p:nvPr/>
        </p:nvSpPr>
        <p:spPr>
          <a:xfrm>
            <a:off x="10656432" y="5560173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구현</a:t>
            </a:r>
          </a:p>
        </p:txBody>
      </p:sp>
      <p:sp>
        <p:nvSpPr>
          <p:cNvPr id="64" name="TextBox 63">
            <a:extLst/>
          </p:cNvPr>
          <p:cNvSpPr txBox="1"/>
          <p:nvPr/>
        </p:nvSpPr>
        <p:spPr>
          <a:xfrm>
            <a:off x="10602730" y="4630566"/>
            <a:ext cx="806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기초통계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5" name="TextBox 64">
            <a:extLst/>
          </p:cNvPr>
          <p:cNvSpPr txBox="1"/>
          <p:nvPr/>
        </p:nvSpPr>
        <p:spPr>
          <a:xfrm>
            <a:off x="10500938" y="493408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6" name="TextBox 65">
            <a:extLst/>
          </p:cNvPr>
          <p:cNvSpPr txBox="1"/>
          <p:nvPr/>
        </p:nvSpPr>
        <p:spPr>
          <a:xfrm>
            <a:off x="10680477" y="4322789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부팀장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7" name="TextBox 66">
            <a:extLst/>
          </p:cNvPr>
          <p:cNvSpPr txBox="1"/>
          <p:nvPr/>
        </p:nvSpPr>
        <p:spPr>
          <a:xfrm>
            <a:off x="10379264" y="5241857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사이트 디자인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8" name="TextBox 67">
            <a:extLst/>
          </p:cNvPr>
          <p:cNvSpPr txBox="1"/>
          <p:nvPr/>
        </p:nvSpPr>
        <p:spPr>
          <a:xfrm>
            <a:off x="4835985" y="5308390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구현</a:t>
            </a:r>
          </a:p>
        </p:txBody>
      </p:sp>
      <p:sp>
        <p:nvSpPr>
          <p:cNvPr id="69" name="TextBox 68">
            <a:extLst/>
          </p:cNvPr>
          <p:cNvSpPr txBox="1"/>
          <p:nvPr/>
        </p:nvSpPr>
        <p:spPr>
          <a:xfrm>
            <a:off x="6820954" y="4403804"/>
            <a:ext cx="806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기초통계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0" name="TextBox 69">
            <a:extLst/>
          </p:cNvPr>
          <p:cNvSpPr txBox="1"/>
          <p:nvPr/>
        </p:nvSpPr>
        <p:spPr>
          <a:xfrm>
            <a:off x="6695122" y="4696190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</a:t>
            </a:r>
            <a:r>
              <a:rPr lang="ko-KR" altLang="en-US" sz="14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석</a:t>
            </a:r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1" name="TextBox 70">
            <a:extLst/>
          </p:cNvPr>
          <p:cNvSpPr txBox="1"/>
          <p:nvPr/>
        </p:nvSpPr>
        <p:spPr>
          <a:xfrm>
            <a:off x="6601576" y="4991840"/>
            <a:ext cx="1165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시각화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2" name="TextBox 71">
            <a:extLst/>
          </p:cNvPr>
          <p:cNvSpPr txBox="1"/>
          <p:nvPr/>
        </p:nvSpPr>
        <p:spPr>
          <a:xfrm>
            <a:off x="6834814" y="5337198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구현</a:t>
            </a:r>
          </a:p>
        </p:txBody>
      </p:sp>
      <p:sp>
        <p:nvSpPr>
          <p:cNvPr id="73" name="TextBox 72">
            <a:extLst/>
          </p:cNvPr>
          <p:cNvSpPr txBox="1"/>
          <p:nvPr/>
        </p:nvSpPr>
        <p:spPr>
          <a:xfrm>
            <a:off x="8557289" y="4368391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전처리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4" name="TextBox 73">
            <a:extLst/>
          </p:cNvPr>
          <p:cNvSpPr txBox="1"/>
          <p:nvPr/>
        </p:nvSpPr>
        <p:spPr>
          <a:xfrm>
            <a:off x="8610993" y="466077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</a:t>
            </a:r>
            <a:r>
              <a:rPr lang="ko-KR" altLang="en-US" sz="14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석</a:t>
            </a:r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5" name="TextBox 74">
            <a:extLst/>
          </p:cNvPr>
          <p:cNvSpPr txBox="1"/>
          <p:nvPr/>
        </p:nvSpPr>
        <p:spPr>
          <a:xfrm>
            <a:off x="8517447" y="4956427"/>
            <a:ext cx="1165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시각화</a:t>
            </a:r>
            <a:endParaRPr lang="ko-KR" altLang="en-US" sz="14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6" name="TextBox 75">
            <a:extLst/>
          </p:cNvPr>
          <p:cNvSpPr txBox="1"/>
          <p:nvPr/>
        </p:nvSpPr>
        <p:spPr>
          <a:xfrm>
            <a:off x="8750685" y="5301785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구현</a:t>
            </a:r>
          </a:p>
        </p:txBody>
      </p:sp>
    </p:spTree>
    <p:extLst>
      <p:ext uri="{BB962C8B-B14F-4D97-AF65-F5344CB8AC3E}">
        <p14:creationId xmlns:p14="http://schemas.microsoft.com/office/powerpoint/2010/main" val="4193115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5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1-2.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개요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분석배경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487" y="1865585"/>
            <a:ext cx="5172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2000" b="0" i="0" u="none">
              <a:solidFill>
                <a:srgbClr val="000000"/>
              </a:solidFill>
              <a:latin typeface="a옛날사진관3"/>
              <a:ea typeface="a옛날사진관3"/>
            </a:endParaRPr>
          </a:p>
        </p:txBody>
      </p:sp>
      <p:pic>
        <p:nvPicPr>
          <p:cNvPr id="11" name="그림 10" descr="kbs사진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35110" y="4303495"/>
            <a:ext cx="4063645" cy="2304000"/>
          </a:xfrm>
          <a:prstGeom prst="rect">
            <a:avLst/>
          </a:prstGeom>
        </p:spPr>
      </p:pic>
      <p:pic>
        <p:nvPicPr>
          <p:cNvPr id="12" name="그림 11" descr="kb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3496" y="3478598"/>
            <a:ext cx="7563906" cy="800212"/>
          </a:xfrm>
          <a:prstGeom prst="rect">
            <a:avLst/>
          </a:prstGeom>
        </p:spPr>
      </p:pic>
      <p:pic>
        <p:nvPicPr>
          <p:cNvPr id="13" name="그림 12" descr="bloomber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909" y="1295275"/>
            <a:ext cx="10317016" cy="2010056"/>
          </a:xfrm>
          <a:prstGeom prst="rect">
            <a:avLst/>
          </a:prstGeom>
        </p:spPr>
      </p:pic>
      <p:pic>
        <p:nvPicPr>
          <p:cNvPr id="14" name="그림 13" descr="weelytrad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035" y="5080162"/>
            <a:ext cx="610374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80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6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1-2.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개요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분석배경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9487" y="1865585"/>
            <a:ext cx="5172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2000" b="0" i="0" u="none">
              <a:solidFill>
                <a:srgbClr val="000000"/>
              </a:solidFill>
              <a:latin typeface="a옛날사진관3"/>
              <a:ea typeface="a옛날사진관3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8" y="1198121"/>
            <a:ext cx="7323455" cy="116596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24" y="1936056"/>
            <a:ext cx="7978831" cy="9906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16" y="5216319"/>
            <a:ext cx="4793395" cy="62489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2" y="3664677"/>
            <a:ext cx="7582557" cy="5563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2" y="2933159"/>
            <a:ext cx="7079593" cy="5182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27" y="4441484"/>
            <a:ext cx="5159187" cy="7087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15" y="3451364"/>
            <a:ext cx="2878752" cy="26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65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7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1-2.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개요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분석배경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Rounded Rectangle 7"/>
          <p:cNvSpPr/>
          <p:nvPr/>
        </p:nvSpPr>
        <p:spPr>
          <a:xfrm>
            <a:off x="6749506" y="1365938"/>
            <a:ext cx="4788988" cy="304904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bg1">
                <a:lumMod val="7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en-US" altLang="ko-KR" b="1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Rounded Rectangle 7"/>
          <p:cNvSpPr/>
          <p:nvPr/>
        </p:nvSpPr>
        <p:spPr>
          <a:xfrm>
            <a:off x="1013295" y="5582078"/>
            <a:ext cx="10205742" cy="102653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r>
              <a:rPr lang="en-US" altLang="ko-KR" sz="2000" i="1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Kaggle</a:t>
            </a:r>
            <a:r>
              <a:rPr lang="ko-KR" altLang="en-US" sz="2000" i="1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2000" i="1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‘Loan Prediction Based on Customer Behavior ‘</a:t>
            </a:r>
            <a:r>
              <a:rPr lang="ko-KR" altLang="en-US" sz="2000" i="1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데이터를 사용</a:t>
            </a:r>
            <a:r>
              <a:rPr lang="en-US" altLang="ko-KR" sz="2000" i="1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000" i="1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i="1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채무불이행 위험을 예측</a:t>
            </a:r>
            <a:endParaRPr lang="ko-KR" altLang="en-US" sz="2000" i="1" u="none" kern="12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0000" y="1198562"/>
            <a:ext cx="671512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endParaRPr lang="en-US" altLang="ko-KR" sz="1500" b="0" i="0" u="none" kern="1200" spc="-281" baseline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Rounded Rectangle 7"/>
          <p:cNvSpPr/>
          <p:nvPr/>
        </p:nvSpPr>
        <p:spPr>
          <a:xfrm>
            <a:off x="465401" y="1365938"/>
            <a:ext cx="4965582" cy="304904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bg1">
                <a:lumMod val="7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 b="1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아래쪽 화살표[D] 25"/>
          <p:cNvSpPr/>
          <p:nvPr/>
        </p:nvSpPr>
        <p:spPr>
          <a:xfrm>
            <a:off x="5594575" y="4225587"/>
            <a:ext cx="991338" cy="100515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>
              <a:lumMod val="5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852" y="1640264"/>
            <a:ext cx="4364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대출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데이터는 금융 기관에서 비공개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인도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데이터는 구하기가 용이함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데이터의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25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만개로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빅데이터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분석에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사용할 수 있음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인도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온라인 대출 시장에 진출하는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해외 기업들이 늘어나고 있음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26664" y="1640264"/>
            <a:ext cx="41900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대출 규제에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따라 대출에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대한  </a:t>
            </a:r>
            <a:endParaRPr lang="en-US" altLang="ko-KR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사람들의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관심 증가</a:t>
            </a:r>
          </a:p>
          <a:p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대출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여부를 예측하는 서비스에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대한 수요가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증가할 것으로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예상됨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금융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기관에서도 </a:t>
            </a:r>
            <a:r>
              <a:rPr lang="ko-KR" altLang="en-US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빅데이터를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활용하여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대출을 심사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971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304AD43-400C-46F4-B0E8-BD73480A68DF}" type="slidenum">
              <a:rPr lang="en-US"/>
              <a:pPr lvl="0">
                <a:defRPr lang="ko-KR" altLang="en-US"/>
              </a:pPr>
              <a:t>8</a:t>
            </a:fld>
            <a:endParaRPr lang="en-US"/>
          </a:p>
        </p:txBody>
      </p:sp>
      <p:sp>
        <p:nvSpPr>
          <p:cNvPr id="8" name="대각선 방향의 모서리가 잘린 사각형 7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" y="-9526"/>
            <a:ext cx="12192000" cy="7992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1-3.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개요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|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분석환경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3" name="Straight Connector 3"/>
          <p:cNvCxnSpPr/>
          <p:nvPr/>
        </p:nvCxnSpPr>
        <p:spPr>
          <a:xfrm>
            <a:off x="6071799" y="926120"/>
            <a:ext cx="770" cy="593188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/>
          <p:nvPr/>
        </p:nvSpPr>
        <p:spPr>
          <a:xfrm>
            <a:off x="2019304" y="955965"/>
            <a:ext cx="2075645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5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8286175" y="955965"/>
            <a:ext cx="2075645" cy="501848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5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프로그래밍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6" name="Picture 2" descr="Django] 02. Django 시작, Hello World 출력">
            <a:extLst>
              <a:ext uri="{FF2B5EF4-FFF2-40B4-BE49-F238E27FC236}">
                <a16:creationId xmlns="" xmlns:a16="http://schemas.microsoft.com/office/drawing/2014/main" id="{CEEAA8A6-D97B-4CF4-A3F5-09E650FA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343" y="2155559"/>
            <a:ext cx="2298021" cy="141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529" y="2362646"/>
            <a:ext cx="2307334" cy="9863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4" y="3809451"/>
            <a:ext cx="2259327" cy="97544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9" y="3348959"/>
            <a:ext cx="1971903" cy="7852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5" y="4905605"/>
            <a:ext cx="2842830" cy="167378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90" y="5004857"/>
            <a:ext cx="1971903" cy="165982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89" y="2186023"/>
            <a:ext cx="2621507" cy="80779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485" y="3892241"/>
            <a:ext cx="1303133" cy="11126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38" y="3809451"/>
            <a:ext cx="2789162" cy="26443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48" y="5550604"/>
            <a:ext cx="2430991" cy="102878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5" y="1926082"/>
            <a:ext cx="2259327" cy="66383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0" y="2754841"/>
            <a:ext cx="2366383" cy="8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45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대각선 방향의 모서리가 잘린 사각형 1"/>
          <p:cNvSpPr/>
          <p:nvPr/>
        </p:nvSpPr>
        <p:spPr>
          <a:xfrm>
            <a:off x="0" y="-9526"/>
            <a:ext cx="12192000" cy="6867525"/>
          </a:xfrm>
          <a:prstGeom prst="snip2Diag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808611" y="1148519"/>
            <a:ext cx="4568428" cy="817331"/>
            <a:chOff x="5330" y="471811"/>
            <a:chExt cx="2043328" cy="817331"/>
          </a:xfrm>
        </p:grpSpPr>
        <p:sp>
          <p:nvSpPr>
            <p:cNvPr id="12" name="순서도: 카드 11"/>
            <p:cNvSpPr/>
            <p:nvPr/>
          </p:nvSpPr>
          <p:spPr>
            <a:xfrm>
              <a:off x="5330" y="471811"/>
              <a:ext cx="2043328" cy="817331"/>
            </a:xfrm>
            <a:prstGeom prst="flowChartPunchedCard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순서도: 카드 4"/>
            <p:cNvSpPr/>
            <p:nvPr/>
          </p:nvSpPr>
          <p:spPr>
            <a:xfrm>
              <a:off x="5330" y="635277"/>
              <a:ext cx="2043328" cy="653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lvl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8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2</a:t>
              </a:r>
              <a:r>
                <a:rPr lang="en-US" altLang="ko-KR" sz="2800" kern="1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. </a:t>
              </a:r>
              <a:r>
                <a:rPr lang="ko-KR" altLang="en-US" sz="2800" kern="1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데이터 수집</a:t>
              </a:r>
              <a:endParaRPr lang="ko-KR" altLang="en-US" sz="2800" kern="12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808611" y="1965850"/>
            <a:ext cx="4568428" cy="3657712"/>
            <a:chOff x="5330" y="1289142"/>
            <a:chExt cx="2043328" cy="3657712"/>
          </a:xfrm>
        </p:grpSpPr>
        <p:sp>
          <p:nvSpPr>
            <p:cNvPr id="9" name="직사각형 8"/>
            <p:cNvSpPr/>
            <p:nvPr/>
          </p:nvSpPr>
          <p:spPr>
            <a:xfrm>
              <a:off x="5330" y="1289142"/>
              <a:ext cx="2043328" cy="3657712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직사각형 10"/>
            <p:cNvSpPr/>
            <p:nvPr/>
          </p:nvSpPr>
          <p:spPr>
            <a:xfrm>
              <a:off x="5330" y="1289142"/>
              <a:ext cx="2043328" cy="3657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0" lvl="1" algn="l" defTabSz="889000" latinLnBrk="1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</a:t>
              </a:r>
              <a:r>
                <a:rPr lang="en-US" altLang="ko-KR" sz="2400" kern="12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-1. </a:t>
              </a:r>
              <a:r>
                <a:rPr lang="ko-KR" altLang="en-US" sz="24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데이터 파악</a:t>
              </a:r>
              <a:endPara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lvl="1" algn="l" defTabSz="889000" latinLnBrk="1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</a:t>
              </a:r>
              <a:r>
                <a:rPr lang="en-US" altLang="ko-KR" sz="24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-2. </a:t>
              </a:r>
              <a:r>
                <a:rPr lang="ko-KR" altLang="en-US" sz="24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기초통</a:t>
              </a:r>
              <a:r>
                <a:rPr lang="ko-KR" altLang="en-US" sz="24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계</a:t>
              </a:r>
              <a:endParaRPr lang="ko-KR" altLang="en-US" sz="2400" kern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lvl="1" algn="l" defTabSz="889000" latinLnBrk="1">
                <a:lnSpc>
                  <a:spcPct val="2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4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2-</a:t>
              </a:r>
              <a:r>
                <a:rPr lang="en-US" altLang="ko-KR" sz="2400" kern="12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3. </a:t>
              </a:r>
              <a:r>
                <a:rPr lang="ko-KR" altLang="en-US" sz="24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데이터 전처리</a:t>
              </a:r>
              <a:endParaRPr lang="ko-KR" altLang="en-US" sz="2400" kern="12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128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844</TotalTime>
  <Words>1741</Words>
  <Application>Microsoft Office PowerPoint</Application>
  <PresentationFormat>사용자 지정</PresentationFormat>
  <Paragraphs>514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굴림</vt:lpstr>
      <vt:lpstr>Arial</vt:lpstr>
      <vt:lpstr>a옛날사진관3</vt:lpstr>
      <vt:lpstr>AppleSDGothicNeoSB00</vt:lpstr>
      <vt:lpstr>맑은 고딕</vt:lpstr>
      <vt:lpstr>AppleSDGothicNeoEB00</vt:lpstr>
      <vt:lpstr>AppleSDGothicNeoB00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Nonhuman Sexual Behaviour</dc:title>
  <dc:creator>user</dc:creator>
  <cp:lastModifiedBy>USER</cp:lastModifiedBy>
  <cp:revision>917</cp:revision>
  <dcterms:created xsi:type="dcterms:W3CDTF">2014-05-03T12:15:32Z</dcterms:created>
  <dcterms:modified xsi:type="dcterms:W3CDTF">2021-09-14T08:12:05Z</dcterms:modified>
</cp:coreProperties>
</file>